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0" r:id="rId2"/>
    <p:sldId id="284" r:id="rId3"/>
    <p:sldId id="285" r:id="rId4"/>
    <p:sldId id="289" r:id="rId5"/>
    <p:sldId id="261" r:id="rId6"/>
    <p:sldId id="286" r:id="rId7"/>
    <p:sldId id="287" r:id="rId8"/>
    <p:sldId id="299" r:id="rId9"/>
    <p:sldId id="263" r:id="rId10"/>
    <p:sldId id="293" r:id="rId11"/>
    <p:sldId id="291" r:id="rId12"/>
    <p:sldId id="292" r:id="rId13"/>
    <p:sldId id="294" r:id="rId14"/>
    <p:sldId id="295" r:id="rId15"/>
    <p:sldId id="296" r:id="rId16"/>
    <p:sldId id="288" r:id="rId17"/>
    <p:sldId id="297" r:id="rId18"/>
    <p:sldId id="298" r:id="rId19"/>
    <p:sldId id="265" r:id="rId20"/>
    <p:sldId id="277" r:id="rId21"/>
    <p:sldId id="280" r:id="rId22"/>
    <p:sldId id="300" r:id="rId23"/>
    <p:sldId id="278" r:id="rId24"/>
  </p:sldIdLst>
  <p:sldSz cx="9144000" cy="6858000" type="screen4x3"/>
  <p:notesSz cx="9296400" cy="6881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76138" autoAdjust="0"/>
  </p:normalViewPr>
  <p:slideViewPr>
    <p:cSldViewPr snapToObjects="1" showGuides="1">
      <p:cViewPr varScale="1">
        <p:scale>
          <a:sx n="70" d="100"/>
          <a:sy n="70" d="100"/>
        </p:scale>
        <p:origin x="940" y="56"/>
      </p:cViewPr>
      <p:guideLst>
        <p:guide orient="horz" pos="2160"/>
        <p:guide pos="2880"/>
      </p:guideLst>
    </p:cSldViewPr>
  </p:slideViewPr>
  <p:outlineViewPr>
    <p:cViewPr>
      <p:scale>
        <a:sx n="33" d="100"/>
        <a:sy n="33" d="100"/>
      </p:scale>
      <p:origin x="0" y="4392"/>
    </p:cViewPr>
  </p:outlineViewPr>
  <p:notesTextViewPr>
    <p:cViewPr>
      <p:scale>
        <a:sx n="100" d="100"/>
        <a:sy n="100" d="100"/>
      </p:scale>
      <p:origin x="0" y="0"/>
    </p:cViewPr>
  </p:notesTextViewPr>
  <p:notesViewPr>
    <p:cSldViewPr snapToObjects="1">
      <p:cViewPr varScale="1">
        <p:scale>
          <a:sx n="68" d="100"/>
          <a:sy n="68" d="100"/>
        </p:scale>
        <p:origin x="130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6669347" y="6083292"/>
            <a:ext cx="1760271" cy="923773"/>
          </a:xfrm>
          <a:prstGeom prst="rect">
            <a:avLst/>
          </a:prstGeom>
        </p:spPr>
      </p:pic>
      <p:sp>
        <p:nvSpPr>
          <p:cNvPr id="4" name="Espace réservé du pied de page 3"/>
          <p:cNvSpPr>
            <a:spLocks noGrp="1"/>
          </p:cNvSpPr>
          <p:nvPr>
            <p:ph type="ftr" sz="quarter" idx="2"/>
          </p:nvPr>
        </p:nvSpPr>
        <p:spPr>
          <a:xfrm>
            <a:off x="4648200" y="6372338"/>
            <a:ext cx="4028440" cy="345683"/>
          </a:xfrm>
          <a:prstGeom prst="rect">
            <a:avLst/>
          </a:prstGeom>
        </p:spPr>
        <p:txBody>
          <a:bodyPr vert="horz" lIns="92446" tIns="46223" rIns="92446" bIns="46223" rtlCol="0" anchor="b"/>
          <a:lstStyle>
            <a:lvl1pPr algn="l">
              <a:defRPr sz="1200"/>
            </a:lvl1pPr>
          </a:lstStyle>
          <a:p>
            <a:endParaRPr lang="fr-CA" dirty="0"/>
          </a:p>
        </p:txBody>
      </p:sp>
    </p:spTree>
    <p:extLst>
      <p:ext uri="{BB962C8B-B14F-4D97-AF65-F5344CB8AC3E}">
        <p14:creationId xmlns:p14="http://schemas.microsoft.com/office/powerpoint/2010/main" val="3621038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CA"/>
          </a:p>
        </p:txBody>
      </p:sp>
      <p:sp>
        <p:nvSpPr>
          <p:cNvPr id="3" name="Espace réservé de la date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1AF38A72-D3EA-DC42-9546-E958176BFD9E}" type="datetimeFigureOut">
              <a:rPr lang="fr-FR" smtClean="0"/>
              <a:pPr/>
              <a:t>13/10/2017</a:t>
            </a:fld>
            <a:endParaRPr lang="en-CA"/>
          </a:p>
        </p:txBody>
      </p:sp>
      <p:sp>
        <p:nvSpPr>
          <p:cNvPr id="4" name="Espace réservé de l'image des diapositives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CA"/>
          </a:p>
        </p:txBody>
      </p:sp>
      <p:sp>
        <p:nvSpPr>
          <p:cNvPr id="5" name="Espace réservé des commentaires 4"/>
          <p:cNvSpPr>
            <a:spLocks noGrp="1"/>
          </p:cNvSpPr>
          <p:nvPr>
            <p:ph type="body" sz="quarter" idx="3"/>
          </p:nvPr>
        </p:nvSpPr>
        <p:spPr>
          <a:xfrm>
            <a:off x="929640" y="3268861"/>
            <a:ext cx="7437120" cy="3096816"/>
          </a:xfrm>
          <a:prstGeom prst="rect">
            <a:avLst/>
          </a:prstGeom>
        </p:spPr>
        <p:txBody>
          <a:bodyPr vert="horz" lIns="92446" tIns="46223" rIns="92446" bIns="46223"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CA"/>
          </a:p>
        </p:txBody>
      </p:sp>
      <p:sp>
        <p:nvSpPr>
          <p:cNvPr id="6" name="Espace réservé du pied de page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1FB6D0B0-C02C-1744-B885-9AB9450D865F}" type="slidenum">
              <a:rPr lang="en-CA" smtClean="0"/>
              <a:pPr/>
              <a:t>‹N°›</a:t>
            </a:fld>
            <a:endParaRPr lang="en-CA"/>
          </a:p>
        </p:txBody>
      </p:sp>
    </p:spTree>
    <p:extLst>
      <p:ext uri="{BB962C8B-B14F-4D97-AF65-F5344CB8AC3E}">
        <p14:creationId xmlns:p14="http://schemas.microsoft.com/office/powerpoint/2010/main" val="25282303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51122" indent="-288893">
              <a:defRPr sz="2400" b="1">
                <a:solidFill>
                  <a:schemeClr val="tx1"/>
                </a:solidFill>
                <a:latin typeface="Arial" panose="020B0604020202020204" pitchFamily="34" charset="0"/>
                <a:ea typeface="ＭＳ Ｐゴシック" panose="020B0600070205080204" pitchFamily="34" charset="-128"/>
              </a:defRPr>
            </a:lvl2pPr>
            <a:lvl3pPr marL="1155573" indent="-231115">
              <a:defRPr sz="2400" b="1">
                <a:solidFill>
                  <a:schemeClr val="tx1"/>
                </a:solidFill>
                <a:latin typeface="Arial" panose="020B0604020202020204" pitchFamily="34" charset="0"/>
                <a:ea typeface="ＭＳ Ｐゴシック" panose="020B0600070205080204" pitchFamily="34" charset="-128"/>
              </a:defRPr>
            </a:lvl3pPr>
            <a:lvl4pPr marL="1617802" indent="-231115">
              <a:defRPr sz="2400" b="1">
                <a:solidFill>
                  <a:schemeClr val="tx1"/>
                </a:solidFill>
                <a:latin typeface="Arial" panose="020B0604020202020204" pitchFamily="34" charset="0"/>
                <a:ea typeface="ＭＳ Ｐゴシック" panose="020B0600070205080204" pitchFamily="34" charset="-128"/>
              </a:defRPr>
            </a:lvl4pPr>
            <a:lvl5pPr marL="2080031" indent="-231115">
              <a:defRPr sz="2400" b="1">
                <a:solidFill>
                  <a:schemeClr val="tx1"/>
                </a:solidFill>
                <a:latin typeface="Arial" panose="020B0604020202020204" pitchFamily="34" charset="0"/>
                <a:ea typeface="ＭＳ Ｐゴシック" panose="020B0600070205080204" pitchFamily="34" charset="-128"/>
              </a:defRPr>
            </a:lvl5pPr>
            <a:lvl6pPr marL="2542261" indent="-23111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3004490" indent="-23111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66719" indent="-23111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928948" indent="-23111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BEA4617-577E-464F-96EE-81EACC97C98B}" type="slidenum">
              <a:rPr lang="en-US" altLang="fr-FR" sz="1200" b="0"/>
              <a:pPr/>
              <a:t>3</a:t>
            </a:fld>
            <a:endParaRPr lang="en-US" altLang="fr-FR" sz="1200" b="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0663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64">
              <a:defRPr>
                <a:solidFill>
                  <a:srgbClr val="003366"/>
                </a:solidFill>
                <a:latin typeface="Arial" panose="020B0604020202020204" pitchFamily="34" charset="0"/>
                <a:cs typeface="Arial" panose="020B0604020202020204" pitchFamily="34" charset="0"/>
              </a:defRPr>
            </a:lvl1pPr>
            <a:lvl2pPr marL="751122" indent="-288893" defTabSz="926064">
              <a:defRPr>
                <a:solidFill>
                  <a:srgbClr val="003366"/>
                </a:solidFill>
                <a:latin typeface="Arial" panose="020B0604020202020204" pitchFamily="34" charset="0"/>
                <a:cs typeface="Arial" panose="020B0604020202020204" pitchFamily="34" charset="0"/>
              </a:defRPr>
            </a:lvl2pPr>
            <a:lvl3pPr marL="1155573" indent="-231115" defTabSz="926064">
              <a:defRPr>
                <a:solidFill>
                  <a:srgbClr val="003366"/>
                </a:solidFill>
                <a:latin typeface="Arial" panose="020B0604020202020204" pitchFamily="34" charset="0"/>
                <a:cs typeface="Arial" panose="020B0604020202020204" pitchFamily="34" charset="0"/>
              </a:defRPr>
            </a:lvl3pPr>
            <a:lvl4pPr marL="1617802" indent="-231115" defTabSz="926064">
              <a:defRPr>
                <a:solidFill>
                  <a:srgbClr val="003366"/>
                </a:solidFill>
                <a:latin typeface="Arial" panose="020B0604020202020204" pitchFamily="34" charset="0"/>
                <a:cs typeface="Arial" panose="020B0604020202020204" pitchFamily="34" charset="0"/>
              </a:defRPr>
            </a:lvl4pPr>
            <a:lvl5pPr marL="2080031" indent="-231115" defTabSz="926064">
              <a:defRPr>
                <a:solidFill>
                  <a:srgbClr val="003366"/>
                </a:solidFill>
                <a:latin typeface="Arial" panose="020B0604020202020204" pitchFamily="34" charset="0"/>
                <a:cs typeface="Arial" panose="020B0604020202020204" pitchFamily="34" charset="0"/>
              </a:defRPr>
            </a:lvl5pPr>
            <a:lvl6pPr marL="2542261"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3004490"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66719"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928948"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fld id="{F0D7EDE7-6571-4796-8B7B-D67B849B6991}" type="slidenum">
              <a:rPr lang="fr-FR" altLang="fr-FR" smtClean="0">
                <a:solidFill>
                  <a:schemeClr val="tx1"/>
                </a:solidFill>
              </a:rPr>
              <a:pPr/>
              <a:t>18</a:t>
            </a:fld>
            <a:endParaRPr lang="fr-FR" altLang="fr-FR">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50623" y="4431761"/>
            <a:ext cx="5225997" cy="419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z="2400">
              <a:latin typeface="Arial" panose="020B0604020202020204" pitchFamily="34" charset="0"/>
            </a:endParaRPr>
          </a:p>
        </p:txBody>
      </p:sp>
    </p:spTree>
    <p:extLst>
      <p:ext uri="{BB962C8B-B14F-4D97-AF65-F5344CB8AC3E}">
        <p14:creationId xmlns:p14="http://schemas.microsoft.com/office/powerpoint/2010/main" val="352183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64">
              <a:defRPr>
                <a:solidFill>
                  <a:srgbClr val="003366"/>
                </a:solidFill>
                <a:latin typeface="Arial" panose="020B0604020202020204" pitchFamily="34" charset="0"/>
                <a:cs typeface="Arial" panose="020B0604020202020204" pitchFamily="34" charset="0"/>
              </a:defRPr>
            </a:lvl1pPr>
            <a:lvl2pPr marL="751122" indent="-288893" defTabSz="926064">
              <a:defRPr>
                <a:solidFill>
                  <a:srgbClr val="003366"/>
                </a:solidFill>
                <a:latin typeface="Arial" panose="020B0604020202020204" pitchFamily="34" charset="0"/>
                <a:cs typeface="Arial" panose="020B0604020202020204" pitchFamily="34" charset="0"/>
              </a:defRPr>
            </a:lvl2pPr>
            <a:lvl3pPr marL="1155573" indent="-231115" defTabSz="926064">
              <a:defRPr>
                <a:solidFill>
                  <a:srgbClr val="003366"/>
                </a:solidFill>
                <a:latin typeface="Arial" panose="020B0604020202020204" pitchFamily="34" charset="0"/>
                <a:cs typeface="Arial" panose="020B0604020202020204" pitchFamily="34" charset="0"/>
              </a:defRPr>
            </a:lvl3pPr>
            <a:lvl4pPr marL="1617802" indent="-231115" defTabSz="926064">
              <a:defRPr>
                <a:solidFill>
                  <a:srgbClr val="003366"/>
                </a:solidFill>
                <a:latin typeface="Arial" panose="020B0604020202020204" pitchFamily="34" charset="0"/>
                <a:cs typeface="Arial" panose="020B0604020202020204" pitchFamily="34" charset="0"/>
              </a:defRPr>
            </a:lvl4pPr>
            <a:lvl5pPr marL="2080031" indent="-231115" defTabSz="926064">
              <a:defRPr>
                <a:solidFill>
                  <a:srgbClr val="003366"/>
                </a:solidFill>
                <a:latin typeface="Arial" panose="020B0604020202020204" pitchFamily="34" charset="0"/>
                <a:cs typeface="Arial" panose="020B0604020202020204" pitchFamily="34" charset="0"/>
              </a:defRPr>
            </a:lvl5pPr>
            <a:lvl6pPr marL="2542261"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3004490"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66719"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928948"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fld id="{68838B3B-72BE-415D-9086-522385AAA60E}" type="slidenum">
              <a:rPr lang="en-US" altLang="fr-FR" smtClean="0">
                <a:solidFill>
                  <a:schemeClr val="tx1"/>
                </a:solidFill>
                <a:latin typeface="Times New Roman" panose="02020603050405020304" pitchFamily="18" charset="0"/>
              </a:rPr>
              <a:pPr/>
              <a:t>4</a:t>
            </a:fld>
            <a:endParaRPr lang="en-US" altLang="fr-FR">
              <a:solidFill>
                <a:schemeClr val="tx1"/>
              </a:solidFill>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1235075" y="701675"/>
            <a:ext cx="4660900" cy="3495675"/>
          </a:xfrm>
          <a:ln/>
        </p:spPr>
      </p:sp>
      <p:sp>
        <p:nvSpPr>
          <p:cNvPr id="88068" name="Rectangle 3"/>
          <p:cNvSpPr>
            <a:spLocks noGrp="1" noChangeArrowheads="1"/>
          </p:cNvSpPr>
          <p:nvPr>
            <p:ph type="body" idx="1"/>
          </p:nvPr>
        </p:nvSpPr>
        <p:spPr>
          <a:xfrm>
            <a:off x="950623" y="4431761"/>
            <a:ext cx="5225997" cy="4195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Quel lien avec la philosophie et  les principes de gestion de Créatech?</a:t>
            </a:r>
          </a:p>
        </p:txBody>
      </p:sp>
    </p:spTree>
    <p:extLst>
      <p:ext uri="{BB962C8B-B14F-4D97-AF65-F5344CB8AC3E}">
        <p14:creationId xmlns:p14="http://schemas.microsoft.com/office/powerpoint/2010/main" val="273224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51122" indent="-288893">
              <a:defRPr sz="2400" b="1">
                <a:solidFill>
                  <a:schemeClr val="tx1"/>
                </a:solidFill>
                <a:latin typeface="Arial" panose="020B0604020202020204" pitchFamily="34" charset="0"/>
                <a:ea typeface="ＭＳ Ｐゴシック" panose="020B0600070205080204" pitchFamily="34" charset="-128"/>
              </a:defRPr>
            </a:lvl2pPr>
            <a:lvl3pPr marL="1155573" indent="-231115">
              <a:defRPr sz="2400" b="1">
                <a:solidFill>
                  <a:schemeClr val="tx1"/>
                </a:solidFill>
                <a:latin typeface="Arial" panose="020B0604020202020204" pitchFamily="34" charset="0"/>
                <a:ea typeface="ＭＳ Ｐゴシック" panose="020B0600070205080204" pitchFamily="34" charset="-128"/>
              </a:defRPr>
            </a:lvl3pPr>
            <a:lvl4pPr marL="1617802" indent="-231115">
              <a:defRPr sz="2400" b="1">
                <a:solidFill>
                  <a:schemeClr val="tx1"/>
                </a:solidFill>
                <a:latin typeface="Arial" panose="020B0604020202020204" pitchFamily="34" charset="0"/>
                <a:ea typeface="ＭＳ Ｐゴシック" panose="020B0600070205080204" pitchFamily="34" charset="-128"/>
              </a:defRPr>
            </a:lvl4pPr>
            <a:lvl5pPr marL="2080031" indent="-231115">
              <a:defRPr sz="2400" b="1">
                <a:solidFill>
                  <a:schemeClr val="tx1"/>
                </a:solidFill>
                <a:latin typeface="Arial" panose="020B0604020202020204" pitchFamily="34" charset="0"/>
                <a:ea typeface="ＭＳ Ｐゴシック" panose="020B0600070205080204" pitchFamily="34" charset="-128"/>
              </a:defRPr>
            </a:lvl5pPr>
            <a:lvl6pPr marL="2542261" indent="-23111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3004490" indent="-23111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66719" indent="-23111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928948" indent="-23111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AB9CCEF-457E-4E2A-9E13-22BD2E9412A4}" type="slidenum">
              <a:rPr lang="en-US" altLang="fr-FR" sz="1200" b="0"/>
              <a:pPr/>
              <a:t>6</a:t>
            </a:fld>
            <a:endParaRPr lang="en-US" altLang="fr-FR" sz="1200" b="0"/>
          </a:p>
        </p:txBody>
      </p:sp>
      <p:sp>
        <p:nvSpPr>
          <p:cNvPr id="17411" name="Rectangle 2"/>
          <p:cNvSpPr>
            <a:spLocks noGrp="1" noRot="1" noChangeAspect="1" noChangeArrowheads="1" noTextEdit="1"/>
          </p:cNvSpPr>
          <p:nvPr>
            <p:ph type="sldImg"/>
          </p:nvPr>
        </p:nvSpPr>
        <p:spPr>
          <a:xfrm>
            <a:off x="1201738" y="695325"/>
            <a:ext cx="4568825" cy="3427413"/>
          </a:xfrm>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r>
              <a:rPr lang="en-US" altLang="fr-FR">
                <a:latin typeface="Arial" panose="020B0604020202020204" pitchFamily="34" charset="0"/>
                <a:ea typeface="ＭＳ Ｐゴシック" panose="020B0600070205080204" pitchFamily="34" charset="-128"/>
              </a:rPr>
              <a:t>Ridge training has been in business for over 35 years, working with people in every field. </a:t>
            </a:r>
          </a:p>
          <a:p>
            <a:endParaRPr lang="en-US" altLang="fr-FR">
              <a:latin typeface="Arial" panose="020B0604020202020204" pitchFamily="34" charset="0"/>
              <a:ea typeface="ＭＳ Ｐゴシック" panose="020B0600070205080204" pitchFamily="34" charset="-128"/>
            </a:endParaRPr>
          </a:p>
          <a:p>
            <a:r>
              <a:rPr lang="en-US" altLang="fr-FR">
                <a:latin typeface="Arial" panose="020B0604020202020204" pitchFamily="34" charset="0"/>
                <a:ea typeface="ＭＳ Ｐゴシック" panose="020B0600070205080204" pitchFamily="34" charset="-128"/>
              </a:rPr>
              <a:t>Our focus is teaching core people skills for any situation, so that people make the most of their valuable time working together. By promoting greater understanding and better dialogue, people improve their relationships but also the results that come out of that relationship. While the focus of the program is your relationships at work, many people have found these skills so useful that they’ve used them beyond work as well.</a:t>
            </a:r>
          </a:p>
          <a:p>
            <a:endParaRPr lang="en-US" altLang="fr-F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128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64">
              <a:defRPr>
                <a:solidFill>
                  <a:srgbClr val="003366"/>
                </a:solidFill>
                <a:latin typeface="Arial" panose="020B0604020202020204" pitchFamily="34" charset="0"/>
                <a:cs typeface="Arial" panose="020B0604020202020204" pitchFamily="34" charset="0"/>
              </a:defRPr>
            </a:lvl1pPr>
            <a:lvl2pPr marL="751122" indent="-288893" defTabSz="926064">
              <a:defRPr>
                <a:solidFill>
                  <a:srgbClr val="003366"/>
                </a:solidFill>
                <a:latin typeface="Arial" panose="020B0604020202020204" pitchFamily="34" charset="0"/>
                <a:cs typeface="Arial" panose="020B0604020202020204" pitchFamily="34" charset="0"/>
              </a:defRPr>
            </a:lvl2pPr>
            <a:lvl3pPr marL="1155573" indent="-231115" defTabSz="926064">
              <a:defRPr>
                <a:solidFill>
                  <a:srgbClr val="003366"/>
                </a:solidFill>
                <a:latin typeface="Arial" panose="020B0604020202020204" pitchFamily="34" charset="0"/>
                <a:cs typeface="Arial" panose="020B0604020202020204" pitchFamily="34" charset="0"/>
              </a:defRPr>
            </a:lvl3pPr>
            <a:lvl4pPr marL="1617802" indent="-231115" defTabSz="926064">
              <a:defRPr>
                <a:solidFill>
                  <a:srgbClr val="003366"/>
                </a:solidFill>
                <a:latin typeface="Arial" panose="020B0604020202020204" pitchFamily="34" charset="0"/>
                <a:cs typeface="Arial" panose="020B0604020202020204" pitchFamily="34" charset="0"/>
              </a:defRPr>
            </a:lvl4pPr>
            <a:lvl5pPr marL="2080031" indent="-231115" defTabSz="926064">
              <a:defRPr>
                <a:solidFill>
                  <a:srgbClr val="003366"/>
                </a:solidFill>
                <a:latin typeface="Arial" panose="020B0604020202020204" pitchFamily="34" charset="0"/>
                <a:cs typeface="Arial" panose="020B0604020202020204" pitchFamily="34" charset="0"/>
              </a:defRPr>
            </a:lvl5pPr>
            <a:lvl6pPr marL="2542261"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3004490"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66719"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928948"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fld id="{2008F52C-1139-4B8A-A2A9-4DD0B9EAFB35}" type="slidenum">
              <a:rPr lang="fr-FR" altLang="fr-FR" smtClean="0">
                <a:solidFill>
                  <a:schemeClr val="tx1"/>
                </a:solidFill>
                <a:latin typeface="Times New Roman" panose="02020603050405020304" pitchFamily="18" charset="0"/>
              </a:rPr>
              <a:pPr/>
              <a:t>10</a:t>
            </a:fld>
            <a:endParaRPr lang="fr-FR" altLang="fr-FR">
              <a:solidFill>
                <a:schemeClr val="tx1"/>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xfrm>
            <a:off x="1231900" y="700088"/>
            <a:ext cx="4662488" cy="3497262"/>
          </a:xfrm>
          <a:ln/>
        </p:spPr>
      </p:sp>
      <p:sp>
        <p:nvSpPr>
          <p:cNvPr id="67588" name="Rectangle 3"/>
          <p:cNvSpPr>
            <a:spLocks noGrp="1" noChangeArrowheads="1"/>
          </p:cNvSpPr>
          <p:nvPr>
            <p:ph type="body" idx="1"/>
          </p:nvPr>
        </p:nvSpPr>
        <p:spPr>
          <a:xfrm>
            <a:off x="950623" y="4431761"/>
            <a:ext cx="5225997" cy="419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Tree>
    <p:extLst>
      <p:ext uri="{BB962C8B-B14F-4D97-AF65-F5344CB8AC3E}">
        <p14:creationId xmlns:p14="http://schemas.microsoft.com/office/powerpoint/2010/main" val="275597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64">
              <a:defRPr>
                <a:solidFill>
                  <a:srgbClr val="003366"/>
                </a:solidFill>
                <a:latin typeface="Arial" panose="020B0604020202020204" pitchFamily="34" charset="0"/>
                <a:cs typeface="Arial" panose="020B0604020202020204" pitchFamily="34" charset="0"/>
              </a:defRPr>
            </a:lvl1pPr>
            <a:lvl2pPr marL="751122" indent="-288893" defTabSz="926064">
              <a:defRPr>
                <a:solidFill>
                  <a:srgbClr val="003366"/>
                </a:solidFill>
                <a:latin typeface="Arial" panose="020B0604020202020204" pitchFamily="34" charset="0"/>
                <a:cs typeface="Arial" panose="020B0604020202020204" pitchFamily="34" charset="0"/>
              </a:defRPr>
            </a:lvl2pPr>
            <a:lvl3pPr marL="1155573" indent="-231115" defTabSz="926064">
              <a:defRPr>
                <a:solidFill>
                  <a:srgbClr val="003366"/>
                </a:solidFill>
                <a:latin typeface="Arial" panose="020B0604020202020204" pitchFamily="34" charset="0"/>
                <a:cs typeface="Arial" panose="020B0604020202020204" pitchFamily="34" charset="0"/>
              </a:defRPr>
            </a:lvl3pPr>
            <a:lvl4pPr marL="1617802" indent="-231115" defTabSz="926064">
              <a:defRPr>
                <a:solidFill>
                  <a:srgbClr val="003366"/>
                </a:solidFill>
                <a:latin typeface="Arial" panose="020B0604020202020204" pitchFamily="34" charset="0"/>
                <a:cs typeface="Arial" panose="020B0604020202020204" pitchFamily="34" charset="0"/>
              </a:defRPr>
            </a:lvl4pPr>
            <a:lvl5pPr marL="2080031" indent="-231115" defTabSz="926064">
              <a:defRPr>
                <a:solidFill>
                  <a:srgbClr val="003366"/>
                </a:solidFill>
                <a:latin typeface="Arial" panose="020B0604020202020204" pitchFamily="34" charset="0"/>
                <a:cs typeface="Arial" panose="020B0604020202020204" pitchFamily="34" charset="0"/>
              </a:defRPr>
            </a:lvl5pPr>
            <a:lvl6pPr marL="2542261"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3004490"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66719"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928948"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fld id="{E54E39B9-EC3D-431F-AE15-ABCCA6E3255F}" type="slidenum">
              <a:rPr lang="fr-FR" altLang="fr-FR" smtClean="0">
                <a:solidFill>
                  <a:schemeClr val="tx1"/>
                </a:solidFill>
                <a:latin typeface="Times New Roman" panose="02020603050405020304" pitchFamily="18" charset="0"/>
              </a:rPr>
              <a:pPr/>
              <a:t>11</a:t>
            </a:fld>
            <a:endParaRPr lang="fr-FR" altLang="fr-FR">
              <a:solidFill>
                <a:schemeClr val="tx1"/>
              </a:solidFill>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xfrm>
            <a:off x="1231900" y="700088"/>
            <a:ext cx="4662488" cy="3497262"/>
          </a:xfrm>
          <a:ln/>
        </p:spPr>
      </p:sp>
      <p:sp>
        <p:nvSpPr>
          <p:cNvPr id="102404" name="Rectangle 3"/>
          <p:cNvSpPr>
            <a:spLocks noGrp="1" noChangeArrowheads="1"/>
          </p:cNvSpPr>
          <p:nvPr>
            <p:ph type="body" idx="1"/>
          </p:nvPr>
        </p:nvSpPr>
        <p:spPr>
          <a:xfrm>
            <a:off x="950623" y="4431761"/>
            <a:ext cx="5225997" cy="419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Tree>
    <p:extLst>
      <p:ext uri="{BB962C8B-B14F-4D97-AF65-F5344CB8AC3E}">
        <p14:creationId xmlns:p14="http://schemas.microsoft.com/office/powerpoint/2010/main" val="332964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64">
              <a:defRPr>
                <a:solidFill>
                  <a:srgbClr val="003366"/>
                </a:solidFill>
                <a:latin typeface="Arial" panose="020B0604020202020204" pitchFamily="34" charset="0"/>
                <a:cs typeface="Arial" panose="020B0604020202020204" pitchFamily="34" charset="0"/>
              </a:defRPr>
            </a:lvl1pPr>
            <a:lvl2pPr marL="751122" indent="-288893" defTabSz="926064">
              <a:defRPr>
                <a:solidFill>
                  <a:srgbClr val="003366"/>
                </a:solidFill>
                <a:latin typeface="Arial" panose="020B0604020202020204" pitchFamily="34" charset="0"/>
                <a:cs typeface="Arial" panose="020B0604020202020204" pitchFamily="34" charset="0"/>
              </a:defRPr>
            </a:lvl2pPr>
            <a:lvl3pPr marL="1155573" indent="-231115" defTabSz="926064">
              <a:defRPr>
                <a:solidFill>
                  <a:srgbClr val="003366"/>
                </a:solidFill>
                <a:latin typeface="Arial" panose="020B0604020202020204" pitchFamily="34" charset="0"/>
                <a:cs typeface="Arial" panose="020B0604020202020204" pitchFamily="34" charset="0"/>
              </a:defRPr>
            </a:lvl3pPr>
            <a:lvl4pPr marL="1617802" indent="-231115" defTabSz="926064">
              <a:defRPr>
                <a:solidFill>
                  <a:srgbClr val="003366"/>
                </a:solidFill>
                <a:latin typeface="Arial" panose="020B0604020202020204" pitchFamily="34" charset="0"/>
                <a:cs typeface="Arial" panose="020B0604020202020204" pitchFamily="34" charset="0"/>
              </a:defRPr>
            </a:lvl4pPr>
            <a:lvl5pPr marL="2080031" indent="-231115" defTabSz="926064">
              <a:defRPr>
                <a:solidFill>
                  <a:srgbClr val="003366"/>
                </a:solidFill>
                <a:latin typeface="Arial" panose="020B0604020202020204" pitchFamily="34" charset="0"/>
                <a:cs typeface="Arial" panose="020B0604020202020204" pitchFamily="34" charset="0"/>
              </a:defRPr>
            </a:lvl5pPr>
            <a:lvl6pPr marL="2542261"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3004490"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66719"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928948"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fld id="{B474BB2C-786C-4DF8-A52E-C574C3CC757D}" type="slidenum">
              <a:rPr lang="fr-FR" altLang="fr-FR" smtClean="0">
                <a:solidFill>
                  <a:schemeClr val="tx1"/>
                </a:solidFill>
                <a:latin typeface="Times New Roman" panose="02020603050405020304" pitchFamily="18" charset="0"/>
              </a:rPr>
              <a:pPr/>
              <a:t>12</a:t>
            </a:fld>
            <a:endParaRPr lang="fr-FR" altLang="fr-FR">
              <a:solidFill>
                <a:schemeClr val="tx1"/>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1231900" y="700088"/>
            <a:ext cx="4662488" cy="3497262"/>
          </a:xfrm>
          <a:ln/>
        </p:spPr>
      </p:sp>
      <p:sp>
        <p:nvSpPr>
          <p:cNvPr id="71684" name="Rectangle 3"/>
          <p:cNvSpPr>
            <a:spLocks noGrp="1" noChangeArrowheads="1"/>
          </p:cNvSpPr>
          <p:nvPr>
            <p:ph type="body" idx="1"/>
          </p:nvPr>
        </p:nvSpPr>
        <p:spPr>
          <a:xfrm>
            <a:off x="950623" y="4431761"/>
            <a:ext cx="5225997" cy="419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Tree>
    <p:extLst>
      <p:ext uri="{BB962C8B-B14F-4D97-AF65-F5344CB8AC3E}">
        <p14:creationId xmlns:p14="http://schemas.microsoft.com/office/powerpoint/2010/main" val="219764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64">
              <a:defRPr>
                <a:solidFill>
                  <a:srgbClr val="003366"/>
                </a:solidFill>
                <a:latin typeface="Arial" panose="020B0604020202020204" pitchFamily="34" charset="0"/>
                <a:cs typeface="Arial" panose="020B0604020202020204" pitchFamily="34" charset="0"/>
              </a:defRPr>
            </a:lvl1pPr>
            <a:lvl2pPr marL="751122" indent="-288893" defTabSz="926064">
              <a:defRPr>
                <a:solidFill>
                  <a:srgbClr val="003366"/>
                </a:solidFill>
                <a:latin typeface="Arial" panose="020B0604020202020204" pitchFamily="34" charset="0"/>
                <a:cs typeface="Arial" panose="020B0604020202020204" pitchFamily="34" charset="0"/>
              </a:defRPr>
            </a:lvl2pPr>
            <a:lvl3pPr marL="1155573" indent="-231115" defTabSz="926064">
              <a:defRPr>
                <a:solidFill>
                  <a:srgbClr val="003366"/>
                </a:solidFill>
                <a:latin typeface="Arial" panose="020B0604020202020204" pitchFamily="34" charset="0"/>
                <a:cs typeface="Arial" panose="020B0604020202020204" pitchFamily="34" charset="0"/>
              </a:defRPr>
            </a:lvl3pPr>
            <a:lvl4pPr marL="1617802" indent="-231115" defTabSz="926064">
              <a:defRPr>
                <a:solidFill>
                  <a:srgbClr val="003366"/>
                </a:solidFill>
                <a:latin typeface="Arial" panose="020B0604020202020204" pitchFamily="34" charset="0"/>
                <a:cs typeface="Arial" panose="020B0604020202020204" pitchFamily="34" charset="0"/>
              </a:defRPr>
            </a:lvl4pPr>
            <a:lvl5pPr marL="2080031" indent="-231115" defTabSz="926064">
              <a:defRPr>
                <a:solidFill>
                  <a:srgbClr val="003366"/>
                </a:solidFill>
                <a:latin typeface="Arial" panose="020B0604020202020204" pitchFamily="34" charset="0"/>
                <a:cs typeface="Arial" panose="020B0604020202020204" pitchFamily="34" charset="0"/>
              </a:defRPr>
            </a:lvl5pPr>
            <a:lvl6pPr marL="2542261"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3004490"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66719"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928948"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fld id="{4E7AAF68-98EB-45C4-915E-191D8947A382}" type="slidenum">
              <a:rPr lang="en-US" altLang="fr-FR" smtClean="0">
                <a:solidFill>
                  <a:schemeClr val="tx1"/>
                </a:solidFill>
                <a:latin typeface="Times New Roman" panose="02020603050405020304" pitchFamily="18" charset="0"/>
              </a:rPr>
              <a:pPr/>
              <a:t>13</a:t>
            </a:fld>
            <a:endParaRPr lang="en-US" altLang="fr-FR">
              <a:solidFill>
                <a:schemeClr val="tx1"/>
              </a:solidFill>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xfrm>
            <a:off x="1177925" y="738188"/>
            <a:ext cx="4664075" cy="3498850"/>
          </a:xfrm>
          <a:ln/>
        </p:spPr>
      </p:sp>
      <p:sp>
        <p:nvSpPr>
          <p:cNvPr id="92164" name="Rectangle 3"/>
          <p:cNvSpPr>
            <a:spLocks noGrp="1" noChangeArrowheads="1"/>
          </p:cNvSpPr>
          <p:nvPr>
            <p:ph type="body" idx="1"/>
          </p:nvPr>
        </p:nvSpPr>
        <p:spPr>
          <a:xfrm>
            <a:off x="950623" y="4431761"/>
            <a:ext cx="5225997" cy="419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9" tIns="46484" rIns="92969" bIns="46484"/>
          <a:lstStyle/>
          <a:p>
            <a:pPr eaLnBrk="1" hangingPunct="1"/>
            <a:endParaRPr lang="fr-CH" altLang="fr-FR"/>
          </a:p>
        </p:txBody>
      </p:sp>
    </p:spTree>
    <p:extLst>
      <p:ext uri="{BB962C8B-B14F-4D97-AF65-F5344CB8AC3E}">
        <p14:creationId xmlns:p14="http://schemas.microsoft.com/office/powerpoint/2010/main" val="290458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64">
              <a:defRPr>
                <a:solidFill>
                  <a:srgbClr val="003366"/>
                </a:solidFill>
                <a:latin typeface="Arial" panose="020B0604020202020204" pitchFamily="34" charset="0"/>
                <a:cs typeface="Arial" panose="020B0604020202020204" pitchFamily="34" charset="0"/>
              </a:defRPr>
            </a:lvl1pPr>
            <a:lvl2pPr marL="751122" indent="-288893" defTabSz="926064">
              <a:defRPr>
                <a:solidFill>
                  <a:srgbClr val="003366"/>
                </a:solidFill>
                <a:latin typeface="Arial" panose="020B0604020202020204" pitchFamily="34" charset="0"/>
                <a:cs typeface="Arial" panose="020B0604020202020204" pitchFamily="34" charset="0"/>
              </a:defRPr>
            </a:lvl2pPr>
            <a:lvl3pPr marL="1155573" indent="-231115" defTabSz="926064">
              <a:defRPr>
                <a:solidFill>
                  <a:srgbClr val="003366"/>
                </a:solidFill>
                <a:latin typeface="Arial" panose="020B0604020202020204" pitchFamily="34" charset="0"/>
                <a:cs typeface="Arial" panose="020B0604020202020204" pitchFamily="34" charset="0"/>
              </a:defRPr>
            </a:lvl3pPr>
            <a:lvl4pPr marL="1617802" indent="-231115" defTabSz="926064">
              <a:defRPr>
                <a:solidFill>
                  <a:srgbClr val="003366"/>
                </a:solidFill>
                <a:latin typeface="Arial" panose="020B0604020202020204" pitchFamily="34" charset="0"/>
                <a:cs typeface="Arial" panose="020B0604020202020204" pitchFamily="34" charset="0"/>
              </a:defRPr>
            </a:lvl4pPr>
            <a:lvl5pPr marL="2080031" indent="-231115" defTabSz="926064">
              <a:defRPr>
                <a:solidFill>
                  <a:srgbClr val="003366"/>
                </a:solidFill>
                <a:latin typeface="Arial" panose="020B0604020202020204" pitchFamily="34" charset="0"/>
                <a:cs typeface="Arial" panose="020B0604020202020204" pitchFamily="34" charset="0"/>
              </a:defRPr>
            </a:lvl5pPr>
            <a:lvl6pPr marL="2542261"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3004490"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66719"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928948"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fld id="{1C37976D-5CEC-4978-87C0-D086A2161FC7}" type="slidenum">
              <a:rPr lang="en-US" altLang="fr-FR" smtClean="0">
                <a:solidFill>
                  <a:schemeClr val="tx1"/>
                </a:solidFill>
                <a:latin typeface="Times New Roman" panose="02020603050405020304" pitchFamily="18" charset="0"/>
              </a:rPr>
              <a:pPr/>
              <a:t>14</a:t>
            </a:fld>
            <a:endParaRPr lang="en-US" altLang="fr-FR">
              <a:solidFill>
                <a:schemeClr val="tx1"/>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1177925" y="738188"/>
            <a:ext cx="4664075" cy="3498850"/>
          </a:xfrm>
          <a:ln/>
        </p:spPr>
      </p:sp>
      <p:sp>
        <p:nvSpPr>
          <p:cNvPr id="106500" name="Rectangle 3"/>
          <p:cNvSpPr>
            <a:spLocks noGrp="1" noChangeArrowheads="1"/>
          </p:cNvSpPr>
          <p:nvPr>
            <p:ph type="body" idx="1"/>
          </p:nvPr>
        </p:nvSpPr>
        <p:spPr>
          <a:xfrm>
            <a:off x="950623" y="4431761"/>
            <a:ext cx="5225997" cy="419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9" tIns="46484" rIns="92969" bIns="46484"/>
          <a:lstStyle/>
          <a:p>
            <a:pPr eaLnBrk="1" hangingPunct="1"/>
            <a:endParaRPr lang="fr-CH" altLang="fr-FR"/>
          </a:p>
        </p:txBody>
      </p:sp>
    </p:spTree>
    <p:extLst>
      <p:ext uri="{BB962C8B-B14F-4D97-AF65-F5344CB8AC3E}">
        <p14:creationId xmlns:p14="http://schemas.microsoft.com/office/powerpoint/2010/main" val="225814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64">
              <a:defRPr>
                <a:solidFill>
                  <a:srgbClr val="003366"/>
                </a:solidFill>
                <a:latin typeface="Arial" panose="020B0604020202020204" pitchFamily="34" charset="0"/>
                <a:cs typeface="Arial" panose="020B0604020202020204" pitchFamily="34" charset="0"/>
              </a:defRPr>
            </a:lvl1pPr>
            <a:lvl2pPr marL="751122" indent="-288893" defTabSz="926064">
              <a:defRPr>
                <a:solidFill>
                  <a:srgbClr val="003366"/>
                </a:solidFill>
                <a:latin typeface="Arial" panose="020B0604020202020204" pitchFamily="34" charset="0"/>
                <a:cs typeface="Arial" panose="020B0604020202020204" pitchFamily="34" charset="0"/>
              </a:defRPr>
            </a:lvl2pPr>
            <a:lvl3pPr marL="1155573" indent="-231115" defTabSz="926064">
              <a:defRPr>
                <a:solidFill>
                  <a:srgbClr val="003366"/>
                </a:solidFill>
                <a:latin typeface="Arial" panose="020B0604020202020204" pitchFamily="34" charset="0"/>
                <a:cs typeface="Arial" panose="020B0604020202020204" pitchFamily="34" charset="0"/>
              </a:defRPr>
            </a:lvl3pPr>
            <a:lvl4pPr marL="1617802" indent="-231115" defTabSz="926064">
              <a:defRPr>
                <a:solidFill>
                  <a:srgbClr val="003366"/>
                </a:solidFill>
                <a:latin typeface="Arial" panose="020B0604020202020204" pitchFamily="34" charset="0"/>
                <a:cs typeface="Arial" panose="020B0604020202020204" pitchFamily="34" charset="0"/>
              </a:defRPr>
            </a:lvl4pPr>
            <a:lvl5pPr marL="2080031" indent="-231115" defTabSz="926064">
              <a:defRPr>
                <a:solidFill>
                  <a:srgbClr val="003366"/>
                </a:solidFill>
                <a:latin typeface="Arial" panose="020B0604020202020204" pitchFamily="34" charset="0"/>
                <a:cs typeface="Arial" panose="020B0604020202020204" pitchFamily="34" charset="0"/>
              </a:defRPr>
            </a:lvl5pPr>
            <a:lvl6pPr marL="2542261"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3004490"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66719"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928948" indent="-231115" defTabSz="926064"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fld id="{1C37976D-5CEC-4978-87C0-D086A2161FC7}" type="slidenum">
              <a:rPr lang="en-US" altLang="fr-FR" smtClean="0">
                <a:solidFill>
                  <a:schemeClr val="tx1"/>
                </a:solidFill>
                <a:latin typeface="Times New Roman" panose="02020603050405020304" pitchFamily="18" charset="0"/>
              </a:rPr>
              <a:pPr/>
              <a:t>15</a:t>
            </a:fld>
            <a:endParaRPr lang="en-US" altLang="fr-FR">
              <a:solidFill>
                <a:schemeClr val="tx1"/>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1177925" y="738188"/>
            <a:ext cx="4664075" cy="3498850"/>
          </a:xfrm>
          <a:ln/>
        </p:spPr>
      </p:sp>
      <p:sp>
        <p:nvSpPr>
          <p:cNvPr id="106500" name="Rectangle 3"/>
          <p:cNvSpPr>
            <a:spLocks noGrp="1" noChangeArrowheads="1"/>
          </p:cNvSpPr>
          <p:nvPr>
            <p:ph type="body" idx="1"/>
          </p:nvPr>
        </p:nvSpPr>
        <p:spPr>
          <a:xfrm>
            <a:off x="950623" y="4431761"/>
            <a:ext cx="5225997" cy="419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9" tIns="46484" rIns="92969" bIns="46484"/>
          <a:lstStyle/>
          <a:p>
            <a:pPr eaLnBrk="1" hangingPunct="1"/>
            <a:endParaRPr lang="fr-CH" altLang="fr-FR"/>
          </a:p>
        </p:txBody>
      </p:sp>
    </p:spTree>
    <p:extLst>
      <p:ext uri="{BB962C8B-B14F-4D97-AF65-F5344CB8AC3E}">
        <p14:creationId xmlns:p14="http://schemas.microsoft.com/office/powerpoint/2010/main" val="365854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pic>
        <p:nvPicPr>
          <p:cNvPr id="7" name="Image 6"/>
          <p:cNvPicPr>
            <a:picLocks noChangeAspect="1"/>
          </p:cNvPicPr>
          <p:nvPr userDrawn="1"/>
        </p:nvPicPr>
        <p:blipFill>
          <a:blip r:embed="rId2"/>
          <a:stretch>
            <a:fillRect/>
          </a:stretch>
        </p:blipFill>
        <p:spPr>
          <a:xfrm>
            <a:off x="6772169" y="5885794"/>
            <a:ext cx="1733792" cy="92405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8" name="Espace réservé du pied de page 7"/>
          <p:cNvSpPr>
            <a:spLocks noGrp="1"/>
          </p:cNvSpPr>
          <p:nvPr>
            <p:ph type="ftr" sz="quarter" idx="11"/>
          </p:nvPr>
        </p:nvSpPr>
        <p:spPr/>
        <p:txBody>
          <a:bodyPr/>
          <a:lstStyle/>
          <a:p>
            <a:endParaRPr lang="en-CA"/>
          </a:p>
        </p:txBody>
      </p:sp>
      <p:sp>
        <p:nvSpPr>
          <p:cNvPr id="9" name="Espace réservé du numéro de diapositive 8"/>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en-CA"/>
          </a:p>
        </p:txBody>
      </p:sp>
      <p:sp>
        <p:nvSpPr>
          <p:cNvPr id="4" name="Espace réservé du pied de page 3"/>
          <p:cNvSpPr>
            <a:spLocks noGrp="1"/>
          </p:cNvSpPr>
          <p:nvPr>
            <p:ph type="ftr" sz="quarter" idx="11"/>
          </p:nvPr>
        </p:nvSpPr>
        <p:spPr/>
        <p:txBody>
          <a:bodyPr/>
          <a:lstStyle/>
          <a:p>
            <a:endParaRPr lang="en-CA"/>
          </a:p>
        </p:txBody>
      </p:sp>
      <p:sp>
        <p:nvSpPr>
          <p:cNvPr id="5" name="Espace réservé du numéro de diapositive 4"/>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en-CA"/>
          </a:p>
        </p:txBody>
      </p:sp>
      <p:sp>
        <p:nvSpPr>
          <p:cNvPr id="3" name="Espace réservé du pied de page 2"/>
          <p:cNvSpPr>
            <a:spLocks noGrp="1"/>
          </p:cNvSpPr>
          <p:nvPr>
            <p:ph type="ftr" sz="quarter" idx="11"/>
          </p:nvPr>
        </p:nvSpPr>
        <p:spPr/>
        <p:txBody>
          <a:bodyPr/>
          <a:lstStyle/>
          <a:p>
            <a:endParaRPr lang="en-CA"/>
          </a:p>
        </p:txBody>
      </p:sp>
      <p:sp>
        <p:nvSpPr>
          <p:cNvPr id="4" name="Espace réservé du numéro de diapositive 3"/>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C8E76B1E-5C2D-A644-9825-8C312BE494B9}" type="slidenum">
              <a:rPr lang="en-CA" smtClean="0"/>
              <a:pPr/>
              <a:t>‹N°›</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a:t>Cliquez et modifiez le titre</a:t>
            </a:r>
            <a:endParaRPr lang="en-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en-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76B1E-5C2D-A644-9825-8C312BE494B9}" type="slidenum">
              <a:rPr lang="en-CA" smtClean="0"/>
              <a:pPr/>
              <a:t>‹N°›</a:t>
            </a:fld>
            <a:endParaRPr lang="en-CA"/>
          </a:p>
        </p:txBody>
      </p:sp>
      <p:pic>
        <p:nvPicPr>
          <p:cNvPr id="7" name="Picture 7" descr="logobleu300"/>
          <p:cNvPicPr>
            <a:picLocks noChangeAspect="1" noChangeArrowheads="1"/>
          </p:cNvPicPr>
          <p:nvPr userDrawn="1">
            <p:custDataLst>
              <p:tags r:id="rId13"/>
            </p:custDataLst>
          </p:nvPr>
        </p:nvPicPr>
        <p:blipFill>
          <a:blip r:embed="rId14"/>
          <a:srcRect/>
          <a:stretch>
            <a:fillRect/>
          </a:stretch>
        </p:blipFill>
        <p:spPr bwMode="auto">
          <a:xfrm>
            <a:off x="152400" y="6116530"/>
            <a:ext cx="2133600" cy="74146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61419" y="3429000"/>
            <a:ext cx="7772400" cy="1296144"/>
          </a:xfrm>
        </p:spPr>
        <p:txBody>
          <a:bodyPr>
            <a:normAutofit/>
          </a:bodyPr>
          <a:lstStyle/>
          <a:p>
            <a:pPr algn="ctr"/>
            <a:r>
              <a:rPr lang="fr-CA" dirty="0">
                <a:latin typeface="+mn-lt"/>
              </a:rPr>
              <a:t>Webinaire 6</a:t>
            </a:r>
            <a:r>
              <a:rPr lang="en-CA" dirty="0">
                <a:latin typeface="+mn-lt"/>
              </a:rPr>
              <a:t>:</a:t>
            </a:r>
            <a:br>
              <a:rPr lang="en-CA" dirty="0">
                <a:latin typeface="+mn-lt"/>
              </a:rPr>
            </a:br>
            <a:r>
              <a:rPr lang="en-CA" sz="3100" dirty="0">
                <a:latin typeface="+mn-lt"/>
              </a:rPr>
              <a:t>La </a:t>
            </a:r>
            <a:r>
              <a:rPr lang="en-CA" sz="3100" dirty="0" err="1">
                <a:latin typeface="+mn-lt"/>
              </a:rPr>
              <a:t>résolution</a:t>
            </a:r>
            <a:r>
              <a:rPr lang="en-CA" sz="3100" dirty="0">
                <a:latin typeface="+mn-lt"/>
              </a:rPr>
              <a:t> des </a:t>
            </a:r>
            <a:r>
              <a:rPr lang="en-CA" sz="3100" dirty="0" err="1">
                <a:latin typeface="+mn-lt"/>
              </a:rPr>
              <a:t>conflits</a:t>
            </a:r>
            <a:endParaRPr lang="en-CA" dirty="0">
              <a:latin typeface="+mn-lt"/>
            </a:endParaRPr>
          </a:p>
        </p:txBody>
      </p:sp>
      <p:sp>
        <p:nvSpPr>
          <p:cNvPr id="6" name="Espace réservé du texte 4"/>
          <p:cNvSpPr txBox="1">
            <a:spLocks/>
          </p:cNvSpPr>
          <p:nvPr/>
        </p:nvSpPr>
        <p:spPr>
          <a:xfrm>
            <a:off x="4543400" y="1165336"/>
            <a:ext cx="4060722" cy="1500187"/>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Calibri"/>
                <a:ea typeface="+mn-ea"/>
                <a:cs typeface="Calibri"/>
              </a:defRPr>
            </a:lvl1pPr>
            <a:lvl2pPr marL="457200" indent="0" algn="l" defTabSz="457200" rtl="0" eaLnBrk="1" latinLnBrk="0" hangingPunct="1">
              <a:spcBef>
                <a:spcPct val="20000"/>
              </a:spcBef>
              <a:buFont typeface="Arial"/>
              <a:buNone/>
              <a:defRPr sz="1800" kern="1200">
                <a:solidFill>
                  <a:schemeClr val="tx1">
                    <a:tint val="75000"/>
                  </a:schemeClr>
                </a:solidFill>
                <a:latin typeface="Calibri"/>
                <a:ea typeface="+mn-ea"/>
                <a:cs typeface="Calibri"/>
              </a:defRPr>
            </a:lvl2pPr>
            <a:lvl3pPr marL="914400" indent="0" algn="l" defTabSz="457200" rtl="0" eaLnBrk="1" latinLnBrk="0" hangingPunct="1">
              <a:spcBef>
                <a:spcPct val="20000"/>
              </a:spcBef>
              <a:buFont typeface="Arial"/>
              <a:buNone/>
              <a:defRPr sz="1600" kern="1200">
                <a:solidFill>
                  <a:schemeClr val="tx1">
                    <a:tint val="75000"/>
                  </a:schemeClr>
                </a:solidFill>
                <a:latin typeface="Calibri"/>
                <a:ea typeface="+mn-ea"/>
                <a:cs typeface="Calibri"/>
              </a:defRPr>
            </a:lvl3pPr>
            <a:lvl4pPr marL="1371600" indent="0" algn="l"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4pPr>
            <a:lvl5pPr marL="1828800" indent="0" algn="l"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endParaRPr lang="en-CA" i="1" dirty="0">
              <a:solidFill>
                <a:srgbClr val="FFC000"/>
              </a:solidFill>
            </a:endParaRPr>
          </a:p>
        </p:txBody>
      </p:sp>
      <p:pic>
        <p:nvPicPr>
          <p:cNvPr id="8" name="Image 7"/>
          <p:cNvPicPr>
            <a:picLocks noChangeAspect="1"/>
          </p:cNvPicPr>
          <p:nvPr/>
        </p:nvPicPr>
        <p:blipFill>
          <a:blip r:embed="rId2"/>
          <a:stretch>
            <a:fillRect/>
          </a:stretch>
        </p:blipFill>
        <p:spPr>
          <a:xfrm>
            <a:off x="683569" y="509166"/>
            <a:ext cx="2013939" cy="1983730"/>
          </a:xfrm>
          <a:prstGeom prst="rect">
            <a:avLst/>
          </a:prstGeom>
        </p:spPr>
      </p:pic>
      <p:sp>
        <p:nvSpPr>
          <p:cNvPr id="9" name="ZoneTexte 8"/>
          <p:cNvSpPr txBox="1"/>
          <p:nvPr/>
        </p:nvSpPr>
        <p:spPr>
          <a:xfrm>
            <a:off x="4443055" y="764704"/>
            <a:ext cx="3890764" cy="1446550"/>
          </a:xfrm>
          <a:prstGeom prst="rect">
            <a:avLst/>
          </a:prstGeom>
          <a:noFill/>
        </p:spPr>
        <p:txBody>
          <a:bodyPr wrap="square" rtlCol="0">
            <a:spAutoFit/>
          </a:bodyPr>
          <a:lstStyle/>
          <a:p>
            <a:pPr algn="r"/>
            <a:r>
              <a:rPr lang="fr-CA" sz="4400" dirty="0"/>
              <a:t>Talent de Leader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7544" y="196850"/>
            <a:ext cx="8343081" cy="579438"/>
          </a:xfrm>
        </p:spPr>
        <p:txBody>
          <a:bodyPr>
            <a:noAutofit/>
          </a:bodyPr>
          <a:lstStyle/>
          <a:p>
            <a:pPr algn="l"/>
            <a:r>
              <a:rPr lang="fr-CA" altLang="en-US" sz="3600" dirty="0"/>
              <a:t>LE DISCOURS INTÉRIEUR</a:t>
            </a:r>
            <a:endParaRPr lang="fr-CA" altLang="fr-FR" sz="3600" dirty="0"/>
          </a:p>
        </p:txBody>
      </p:sp>
      <p:grpSp>
        <p:nvGrpSpPr>
          <p:cNvPr id="66563" name="Group 3"/>
          <p:cNvGrpSpPr>
            <a:grpSpLocks/>
          </p:cNvGrpSpPr>
          <p:nvPr/>
        </p:nvGrpSpPr>
        <p:grpSpPr bwMode="auto">
          <a:xfrm>
            <a:off x="1062038" y="1196975"/>
            <a:ext cx="7416800" cy="4752975"/>
            <a:chOff x="385" y="964"/>
            <a:chExt cx="5123" cy="3011"/>
          </a:xfrm>
        </p:grpSpPr>
        <p:graphicFrame>
          <p:nvGraphicFramePr>
            <p:cNvPr id="66566" name="Object 4" descr="20%"/>
            <p:cNvGraphicFramePr>
              <a:graphicFrameLocks/>
            </p:cNvGraphicFramePr>
            <p:nvPr/>
          </p:nvGraphicFramePr>
          <p:xfrm>
            <a:off x="1540" y="1237"/>
            <a:ext cx="2603" cy="2738"/>
          </p:xfrm>
          <a:graphic>
            <a:graphicData uri="http://schemas.openxmlformats.org/presentationml/2006/ole">
              <mc:AlternateContent xmlns:mc="http://schemas.openxmlformats.org/markup-compatibility/2006">
                <mc:Choice xmlns:v="urn:schemas-microsoft-com:vml" Requires="v">
                  <p:oleObj spid="_x0000_s1050" name="CorelDRAW!" r:id="rId4" imgW="5181600" imgH="5457825" progId="CDraw5">
                    <p:embed/>
                  </p:oleObj>
                </mc:Choice>
                <mc:Fallback>
                  <p:oleObj name="CorelDRAW!" r:id="rId4" imgW="5181600" imgH="5457825" progId="CDraw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 y="1237"/>
                          <a:ext cx="2603" cy="2738"/>
                        </a:xfrm>
                        <a:prstGeom prst="rect">
                          <a:avLst/>
                        </a:prstGeom>
                        <a:noFill/>
                        <a:ln>
                          <a:noFill/>
                        </a:ln>
                        <a:effectLst/>
                        <a:extLst>
                          <a:ext uri="{909E8E84-426E-40DD-AFC4-6F175D3DCCD1}">
                            <a14:hiddenFill xmlns:a14="http://schemas.microsoft.com/office/drawing/2010/main">
                              <a:pattFill prst="pct20">
                                <a:fgClr>
                                  <a:schemeClr val="tx1"/>
                                </a:fgClr>
                                <a:bgClr>
                                  <a:schemeClr val="bg1"/>
                                </a:bgClr>
                              </a:pattFill>
                            </a14:hiddenFill>
                          </a:ext>
                          <a:ext uri="{91240B29-F687-4F45-9708-019B960494DF}">
                            <a14:hiddenLine xmlns:a14="http://schemas.microsoft.com/office/drawing/2010/main" w="12700">
                              <a:pattFill prst="ltUpDiag">
                                <a:fgClr>
                                  <a:schemeClr val="tx1"/>
                                </a:fgClr>
                                <a:bgClr>
                                  <a:schemeClr val="tx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7" name="Rectangle 5" descr="20%"/>
            <p:cNvSpPr>
              <a:spLocks noChangeArrowheads="1"/>
            </p:cNvSpPr>
            <p:nvPr/>
          </p:nvSpPr>
          <p:spPr bwMode="auto">
            <a:xfrm>
              <a:off x="3021" y="1558"/>
              <a:ext cx="18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en-US" b="1">
                  <a:solidFill>
                    <a:srgbClr val="5E6A71"/>
                  </a:solidFill>
                  <a:latin typeface="Verdana" panose="020B0604030504040204" pitchFamily="34" charset="0"/>
                </a:rPr>
                <a:t>Conclusion</a:t>
              </a:r>
            </a:p>
          </p:txBody>
        </p:sp>
        <p:sp>
          <p:nvSpPr>
            <p:cNvPr id="66568" name="Rectangle 6" descr="20%"/>
            <p:cNvSpPr>
              <a:spLocks noChangeArrowheads="1"/>
            </p:cNvSpPr>
            <p:nvPr/>
          </p:nvSpPr>
          <p:spPr bwMode="auto">
            <a:xfrm>
              <a:off x="3021" y="2210"/>
              <a:ext cx="1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en-US" b="1" dirty="0">
                  <a:solidFill>
                    <a:srgbClr val="5E6A71"/>
                  </a:solidFill>
                  <a:latin typeface="Verdana" panose="020B0604030504040204" pitchFamily="34" charset="0"/>
                </a:rPr>
                <a:t>Interprétation</a:t>
              </a:r>
            </a:p>
          </p:txBody>
        </p:sp>
        <p:sp>
          <p:nvSpPr>
            <p:cNvPr id="66569" name="Rectangle 7" descr="20%"/>
            <p:cNvSpPr>
              <a:spLocks noChangeArrowheads="1"/>
            </p:cNvSpPr>
            <p:nvPr/>
          </p:nvSpPr>
          <p:spPr bwMode="auto">
            <a:xfrm>
              <a:off x="3021" y="2852"/>
              <a:ext cx="12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en-US" b="1">
                  <a:solidFill>
                    <a:srgbClr val="5E6A71"/>
                  </a:solidFill>
                  <a:latin typeface="Verdana" panose="020B0604030504040204" pitchFamily="34" charset="0"/>
                </a:rPr>
                <a:t>Choix de données</a:t>
              </a:r>
            </a:p>
          </p:txBody>
        </p:sp>
        <p:sp>
          <p:nvSpPr>
            <p:cNvPr id="66570" name="Line 8"/>
            <p:cNvSpPr>
              <a:spLocks noChangeShapeType="1"/>
            </p:cNvSpPr>
            <p:nvPr/>
          </p:nvSpPr>
          <p:spPr bwMode="auto">
            <a:xfrm flipV="1">
              <a:off x="2924" y="1364"/>
              <a:ext cx="0" cy="1872"/>
            </a:xfrm>
            <a:prstGeom prst="line">
              <a:avLst/>
            </a:prstGeom>
            <a:noFill/>
            <a:ln w="25400">
              <a:pattFill prst="ltUpDiag">
                <a:fgClr>
                  <a:schemeClr val="tx1"/>
                </a:fgClr>
                <a:bgClr>
                  <a:schemeClr val="tx1"/>
                </a:bgClr>
              </a:patt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CA"/>
            </a:p>
          </p:txBody>
        </p:sp>
        <p:sp>
          <p:nvSpPr>
            <p:cNvPr id="66571" name="Arc 9" descr="20%"/>
            <p:cNvSpPr>
              <a:spLocks/>
            </p:cNvSpPr>
            <p:nvPr/>
          </p:nvSpPr>
          <p:spPr bwMode="auto">
            <a:xfrm>
              <a:off x="4172" y="1988"/>
              <a:ext cx="956" cy="1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pattFill prst="ltUpDiag">
                <a:fgClr>
                  <a:schemeClr val="tx1"/>
                </a:fgClr>
                <a:bgClr>
                  <a:schemeClr val="tx1"/>
                </a:bgClr>
              </a:patt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66572" name="Oval 10" descr="20%"/>
            <p:cNvSpPr>
              <a:spLocks noChangeArrowheads="1"/>
            </p:cNvSpPr>
            <p:nvPr/>
          </p:nvSpPr>
          <p:spPr bwMode="auto">
            <a:xfrm>
              <a:off x="4612" y="964"/>
              <a:ext cx="896" cy="896"/>
            </a:xfrm>
            <a:prstGeom prst="ellipse">
              <a:avLst/>
            </a:prstGeom>
            <a:noFill/>
            <a:ln w="25400">
              <a:pattFill prst="ltUpDiag">
                <a:fgClr>
                  <a:schemeClr val="tx1"/>
                </a:fgClr>
                <a:bgClr>
                  <a:schemeClr val="tx1"/>
                </a:bgClr>
              </a:pattFill>
              <a:round/>
              <a:headEnd/>
              <a:tailEnd/>
            </a:ln>
            <a:extLst>
              <a:ext uri="{909E8E84-426E-40DD-AFC4-6F175D3DCCD1}">
                <a14:hiddenFill xmlns:a14="http://schemas.microsoft.com/office/drawing/2010/main">
                  <a:solidFill>
                    <a:srgbClr val="FFFFFF"/>
                  </a:solidFill>
                </a14:hiddenFill>
              </a:ext>
            </a:extLst>
          </p:spPr>
          <p:txBody>
            <a:bodyPr wrap="none" lIns="90487" tIns="44450" rIns="90487" bIns="44450" anchor="ct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ctr">
                <a:lnSpc>
                  <a:spcPct val="90000"/>
                </a:lnSpc>
                <a:spcBef>
                  <a:spcPct val="25000"/>
                </a:spcBef>
              </a:pPr>
              <a:r>
                <a:rPr lang="fr-CA" altLang="en-US" b="1">
                  <a:solidFill>
                    <a:srgbClr val="5E6A71"/>
                  </a:solidFill>
                  <a:latin typeface="Verdana" panose="020B0604030504040204" pitchFamily="34" charset="0"/>
                </a:rPr>
                <a:t>Action</a:t>
              </a:r>
            </a:p>
          </p:txBody>
        </p:sp>
        <p:sp>
          <p:nvSpPr>
            <p:cNvPr id="66573" name="Arc 11" descr="20%"/>
            <p:cNvSpPr>
              <a:spLocks/>
            </p:cNvSpPr>
            <p:nvPr/>
          </p:nvSpPr>
          <p:spPr bwMode="auto">
            <a:xfrm>
              <a:off x="4316" y="1177"/>
              <a:ext cx="236" cy="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pattFill prst="ltUpDiag">
                <a:fgClr>
                  <a:schemeClr val="tx1"/>
                </a:fgClr>
                <a:bgClr>
                  <a:schemeClr val="tx1"/>
                </a:bgClr>
              </a:patt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66574" name="Arc 12" descr="20%"/>
            <p:cNvSpPr>
              <a:spLocks/>
            </p:cNvSpPr>
            <p:nvPr/>
          </p:nvSpPr>
          <p:spPr bwMode="auto">
            <a:xfrm>
              <a:off x="3937" y="1177"/>
              <a:ext cx="380" cy="23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91"/>
                    <a:pt x="9636" y="29"/>
                    <a:pt x="21543" y="-1"/>
                  </a:cubicBezTo>
                </a:path>
                <a:path w="21600" h="21599" stroke="0" extrusionOk="0">
                  <a:moveTo>
                    <a:pt x="0" y="21599"/>
                  </a:moveTo>
                  <a:cubicBezTo>
                    <a:pt x="0" y="9691"/>
                    <a:pt x="9636" y="29"/>
                    <a:pt x="21543" y="-1"/>
                  </a:cubicBezTo>
                  <a:lnTo>
                    <a:pt x="21600" y="21599"/>
                  </a:lnTo>
                  <a:lnTo>
                    <a:pt x="0" y="21599"/>
                  </a:lnTo>
                  <a:close/>
                </a:path>
              </a:pathLst>
            </a:custGeom>
            <a:noFill/>
            <a:ln w="25400" cap="rnd">
              <a:pattFill prst="ltUpDiag">
                <a:fgClr>
                  <a:schemeClr val="tx1"/>
                </a:fgClr>
                <a:bgClr>
                  <a:schemeClr val="tx1"/>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A"/>
            </a:p>
          </p:txBody>
        </p:sp>
        <p:sp>
          <p:nvSpPr>
            <p:cNvPr id="66575" name="Rectangle 13" descr="20%"/>
            <p:cNvSpPr>
              <a:spLocks noChangeArrowheads="1"/>
            </p:cNvSpPr>
            <p:nvPr/>
          </p:nvSpPr>
          <p:spPr bwMode="auto">
            <a:xfrm>
              <a:off x="3021" y="3477"/>
              <a:ext cx="10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en-US" b="1" dirty="0">
                  <a:solidFill>
                    <a:schemeClr val="bg1"/>
                  </a:solidFill>
                  <a:latin typeface="Verdana" panose="020B0604030504040204" pitchFamily="34" charset="0"/>
                </a:rPr>
                <a:t>Données</a:t>
              </a:r>
            </a:p>
          </p:txBody>
        </p:sp>
        <p:sp>
          <p:nvSpPr>
            <p:cNvPr id="66576" name="Text Box 14"/>
            <p:cNvSpPr txBox="1">
              <a:spLocks noChangeArrowheads="1"/>
            </p:cNvSpPr>
            <p:nvPr/>
          </p:nvSpPr>
          <p:spPr bwMode="auto">
            <a:xfrm>
              <a:off x="385" y="1162"/>
              <a:ext cx="154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ctr" eaLnBrk="1" hangingPunct="1">
                <a:spcBef>
                  <a:spcPct val="50000"/>
                </a:spcBef>
              </a:pPr>
              <a:endParaRPr lang="fr-CA" altLang="fr-FR" sz="2400" i="1">
                <a:solidFill>
                  <a:schemeClr val="tx1"/>
                </a:solidFill>
                <a:latin typeface="Futura Bk BT" pitchFamily="34" charset="0"/>
              </a:endParaRPr>
            </a:p>
          </p:txBody>
        </p:sp>
      </p:grpSp>
      <p:sp>
        <p:nvSpPr>
          <p:cNvPr id="66564" name="Rectangle 15" descr="20%"/>
          <p:cNvSpPr>
            <a:spLocks noChangeArrowheads="1"/>
          </p:cNvSpPr>
          <p:nvPr/>
        </p:nvSpPr>
        <p:spPr bwMode="auto">
          <a:xfrm>
            <a:off x="6583363" y="5934075"/>
            <a:ext cx="13446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nSpc>
                <a:spcPct val="90000"/>
              </a:lnSpc>
            </a:pPr>
            <a:r>
              <a:rPr lang="en-US" altLang="en-US" sz="800" b="1">
                <a:solidFill>
                  <a:schemeClr val="tx1"/>
                </a:solidFill>
                <a:latin typeface="Helvetica" panose="020B0604020202020204" pitchFamily="34" charset="0"/>
              </a:rPr>
              <a:t>© 2000 Action Design </a:t>
            </a:r>
            <a:r>
              <a:rPr lang="en-US" altLang="en-US" sz="800" b="1" baseline="30000">
                <a:solidFill>
                  <a:schemeClr val="tx1"/>
                </a:solidFill>
                <a:latin typeface="Helvetica" panose="020B0604020202020204" pitchFamily="34" charset="0"/>
              </a:rPr>
              <a:t>TM</a:t>
            </a:r>
            <a:endParaRPr lang="en-US" altLang="en-US" sz="800" b="1">
              <a:solidFill>
                <a:schemeClr val="tx1"/>
              </a:solidFill>
              <a:latin typeface="Helvetica" panose="020B0604020202020204" pitchFamily="34" charset="0"/>
            </a:endParaRPr>
          </a:p>
        </p:txBody>
      </p:sp>
    </p:spTree>
    <p:extLst>
      <p:ext uri="{BB962C8B-B14F-4D97-AF65-F5344CB8AC3E}">
        <p14:creationId xmlns:p14="http://schemas.microsoft.com/office/powerpoint/2010/main" val="244201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79512" y="127795"/>
            <a:ext cx="8928992" cy="1143000"/>
          </a:xfrm>
        </p:spPr>
        <p:txBody>
          <a:bodyPr>
            <a:normAutofit fontScale="90000"/>
          </a:bodyPr>
          <a:lstStyle/>
          <a:p>
            <a:pPr algn="l"/>
            <a:r>
              <a:rPr lang="fr-CA" altLang="fr-FR" sz="3600" dirty="0"/>
              <a:t>EXEMPLE DE DISCOURS INTÉRIEURS DISCORDANTS</a:t>
            </a:r>
          </a:p>
        </p:txBody>
      </p:sp>
      <p:grpSp>
        <p:nvGrpSpPr>
          <p:cNvPr id="101379" name="Group 3"/>
          <p:cNvGrpSpPr>
            <a:grpSpLocks/>
          </p:cNvGrpSpPr>
          <p:nvPr/>
        </p:nvGrpSpPr>
        <p:grpSpPr bwMode="auto">
          <a:xfrm>
            <a:off x="601663" y="1341438"/>
            <a:ext cx="7861300" cy="5048250"/>
            <a:chOff x="339" y="973"/>
            <a:chExt cx="4952" cy="3180"/>
          </a:xfrm>
        </p:grpSpPr>
        <p:sp>
          <p:nvSpPr>
            <p:cNvPr id="101382" name="Rectangle 4" descr="20%"/>
            <p:cNvSpPr>
              <a:spLocks noChangeArrowheads="1"/>
            </p:cNvSpPr>
            <p:nvPr/>
          </p:nvSpPr>
          <p:spPr bwMode="auto">
            <a:xfrm>
              <a:off x="3646" y="1159"/>
              <a:ext cx="128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en-US" sz="1400" b="1" dirty="0">
                  <a:solidFill>
                    <a:srgbClr val="5E6A71"/>
                  </a:solidFill>
                  <a:latin typeface="Verdana" panose="020B0604030504040204" pitchFamily="34" charset="0"/>
                </a:rPr>
                <a:t>Il faut que j’en parle au CA</a:t>
              </a:r>
            </a:p>
          </p:txBody>
        </p:sp>
        <p:sp>
          <p:nvSpPr>
            <p:cNvPr id="101383" name="Rectangle 5" descr="20%"/>
            <p:cNvSpPr>
              <a:spLocks noChangeArrowheads="1"/>
            </p:cNvSpPr>
            <p:nvPr/>
          </p:nvSpPr>
          <p:spPr bwMode="auto">
            <a:xfrm>
              <a:off x="3637" y="1767"/>
              <a:ext cx="15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en-US" sz="1400" b="1" dirty="0">
                  <a:solidFill>
                    <a:srgbClr val="5E6A71"/>
                  </a:solidFill>
                  <a:latin typeface="Verdana" panose="020B0604030504040204" pitchFamily="34" charset="0"/>
                </a:rPr>
                <a:t>B a un agenda caché</a:t>
              </a:r>
            </a:p>
          </p:txBody>
        </p:sp>
        <p:sp>
          <p:nvSpPr>
            <p:cNvPr id="101384" name="Rectangle 6" descr="20%"/>
            <p:cNvSpPr>
              <a:spLocks noChangeArrowheads="1"/>
            </p:cNvSpPr>
            <p:nvPr/>
          </p:nvSpPr>
          <p:spPr bwMode="auto">
            <a:xfrm>
              <a:off x="3641" y="2816"/>
              <a:ext cx="132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en-US" sz="1400" b="1" dirty="0">
                  <a:solidFill>
                    <a:srgbClr val="5E6A71"/>
                  </a:solidFill>
                  <a:latin typeface="Verdana" panose="020B0604030504040204" pitchFamily="34" charset="0"/>
                </a:rPr>
                <a:t>A entend le feedback de B</a:t>
              </a:r>
            </a:p>
          </p:txBody>
        </p:sp>
        <p:sp>
          <p:nvSpPr>
            <p:cNvPr id="101385" name="Rectangle 7" descr="20%"/>
            <p:cNvSpPr>
              <a:spLocks noChangeArrowheads="1"/>
            </p:cNvSpPr>
            <p:nvPr/>
          </p:nvSpPr>
          <p:spPr bwMode="auto">
            <a:xfrm>
              <a:off x="745" y="1194"/>
              <a:ext cx="15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r"/>
              <a:r>
                <a:rPr lang="fr-CA" altLang="en-US" sz="1400" b="1" dirty="0">
                  <a:solidFill>
                    <a:srgbClr val="5E6A71"/>
                  </a:solidFill>
                  <a:latin typeface="Verdana" panose="020B0604030504040204" pitchFamily="34" charset="0"/>
                </a:rPr>
                <a:t>Ça ne peut plus durer, on ne peut pas travailler ensemble</a:t>
              </a:r>
            </a:p>
          </p:txBody>
        </p:sp>
        <p:sp>
          <p:nvSpPr>
            <p:cNvPr id="101386" name="Rectangle 8" descr="20%"/>
            <p:cNvSpPr>
              <a:spLocks noChangeArrowheads="1"/>
            </p:cNvSpPr>
            <p:nvPr/>
          </p:nvSpPr>
          <p:spPr bwMode="auto">
            <a:xfrm>
              <a:off x="466" y="1750"/>
              <a:ext cx="166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r"/>
              <a:r>
                <a:rPr lang="fr-CA" altLang="en-US" sz="1400" b="1" dirty="0">
                  <a:solidFill>
                    <a:srgbClr val="5E6A71"/>
                  </a:solidFill>
                  <a:latin typeface="Verdana" panose="020B0604030504040204" pitchFamily="34" charset="0"/>
                </a:rPr>
                <a:t>C’est impossible de discuter avec A</a:t>
              </a:r>
            </a:p>
          </p:txBody>
        </p:sp>
        <p:sp>
          <p:nvSpPr>
            <p:cNvPr id="101387" name="Rectangle 9" descr="20%"/>
            <p:cNvSpPr>
              <a:spLocks noChangeArrowheads="1"/>
            </p:cNvSpPr>
            <p:nvPr/>
          </p:nvSpPr>
          <p:spPr bwMode="auto">
            <a:xfrm>
              <a:off x="473" y="2318"/>
              <a:ext cx="163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r"/>
              <a:r>
                <a:rPr lang="fr-CA" altLang="en-US" sz="1400" b="1" dirty="0">
                  <a:solidFill>
                    <a:srgbClr val="5E6A71"/>
                  </a:solidFill>
                  <a:latin typeface="Verdana" panose="020B0604030504040204" pitchFamily="34" charset="0"/>
                </a:rPr>
                <a:t>Ça y est, A fait encore la </a:t>
              </a:r>
              <a:r>
                <a:rPr lang="fr-CA" altLang="en-US" sz="1400" b="1" dirty="0" err="1">
                  <a:solidFill>
                    <a:srgbClr val="5E6A71"/>
                  </a:solidFill>
                  <a:latin typeface="Verdana" panose="020B0604030504040204" pitchFamily="34" charset="0"/>
                </a:rPr>
                <a:t>baboune</a:t>
              </a:r>
              <a:endParaRPr lang="fr-CA" altLang="en-US" sz="1400" b="1" dirty="0">
                <a:solidFill>
                  <a:srgbClr val="5E6A71"/>
                </a:solidFill>
                <a:latin typeface="Verdana" panose="020B0604030504040204" pitchFamily="34" charset="0"/>
              </a:endParaRPr>
            </a:p>
          </p:txBody>
        </p:sp>
        <p:sp>
          <p:nvSpPr>
            <p:cNvPr id="101388" name="Rectangle 10" descr="20%"/>
            <p:cNvSpPr>
              <a:spLocks noChangeArrowheads="1"/>
            </p:cNvSpPr>
            <p:nvPr/>
          </p:nvSpPr>
          <p:spPr bwMode="auto">
            <a:xfrm>
              <a:off x="339" y="2912"/>
              <a:ext cx="17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r"/>
              <a:r>
                <a:rPr lang="fr-CA" altLang="en-US" sz="1400" b="1" dirty="0">
                  <a:solidFill>
                    <a:srgbClr val="5E6A71"/>
                  </a:solidFill>
                  <a:latin typeface="Verdana" panose="020B0604030504040204" pitchFamily="34" charset="0"/>
                </a:rPr>
                <a:t>B donne du feedback à A</a:t>
              </a:r>
            </a:p>
          </p:txBody>
        </p:sp>
        <p:sp>
          <p:nvSpPr>
            <p:cNvPr id="101389" name="Rectangle 11" descr="20%"/>
            <p:cNvSpPr>
              <a:spLocks noChangeArrowheads="1"/>
            </p:cNvSpPr>
            <p:nvPr/>
          </p:nvSpPr>
          <p:spPr bwMode="auto">
            <a:xfrm>
              <a:off x="857" y="3335"/>
              <a:ext cx="135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ctr"/>
              <a:r>
                <a:rPr lang="en-US" altLang="en-US" sz="2000" b="1">
                  <a:solidFill>
                    <a:schemeClr val="bg1"/>
                  </a:solidFill>
                  <a:latin typeface="Helvetica" panose="020B0604020202020204" pitchFamily="34" charset="0"/>
                </a:rPr>
                <a:t>Available</a:t>
              </a:r>
            </a:p>
            <a:p>
              <a:pPr algn="ctr"/>
              <a:r>
                <a:rPr lang="en-US" altLang="en-US" sz="2000" b="1">
                  <a:solidFill>
                    <a:schemeClr val="bg1"/>
                  </a:solidFill>
                  <a:latin typeface="Helvetica" panose="020B0604020202020204" pitchFamily="34" charset="0"/>
                </a:rPr>
                <a:t>Data</a:t>
              </a:r>
            </a:p>
          </p:txBody>
        </p:sp>
        <p:sp>
          <p:nvSpPr>
            <p:cNvPr id="101390" name="Freeform 12"/>
            <p:cNvSpPr>
              <a:spLocks/>
            </p:cNvSpPr>
            <p:nvPr/>
          </p:nvSpPr>
          <p:spPr bwMode="auto">
            <a:xfrm>
              <a:off x="990" y="3209"/>
              <a:ext cx="3013" cy="944"/>
            </a:xfrm>
            <a:custGeom>
              <a:avLst/>
              <a:gdLst>
                <a:gd name="T0" fmla="*/ 1515 w 3013"/>
                <a:gd name="T1" fmla="*/ 223 h 944"/>
                <a:gd name="T2" fmla="*/ 1212 w 3013"/>
                <a:gd name="T3" fmla="*/ 134 h 944"/>
                <a:gd name="T4" fmla="*/ 828 w 3013"/>
                <a:gd name="T5" fmla="*/ 28 h 944"/>
                <a:gd name="T6" fmla="*/ 450 w 3013"/>
                <a:gd name="T7" fmla="*/ 0 h 944"/>
                <a:gd name="T8" fmla="*/ 205 w 3013"/>
                <a:gd name="T9" fmla="*/ 39 h 944"/>
                <a:gd name="T10" fmla="*/ 66 w 3013"/>
                <a:gd name="T11" fmla="*/ 139 h 944"/>
                <a:gd name="T12" fmla="*/ 50 w 3013"/>
                <a:gd name="T13" fmla="*/ 352 h 944"/>
                <a:gd name="T14" fmla="*/ 189 w 3013"/>
                <a:gd name="T15" fmla="*/ 492 h 944"/>
                <a:gd name="T16" fmla="*/ 199 w 3013"/>
                <a:gd name="T17" fmla="*/ 497 h 944"/>
                <a:gd name="T18" fmla="*/ 217 w 3013"/>
                <a:gd name="T19" fmla="*/ 507 h 944"/>
                <a:gd name="T20" fmla="*/ 239 w 3013"/>
                <a:gd name="T21" fmla="*/ 519 h 944"/>
                <a:gd name="T22" fmla="*/ 267 w 3013"/>
                <a:gd name="T23" fmla="*/ 532 h 944"/>
                <a:gd name="T24" fmla="*/ 295 w 3013"/>
                <a:gd name="T25" fmla="*/ 546 h 944"/>
                <a:gd name="T26" fmla="*/ 324 w 3013"/>
                <a:gd name="T27" fmla="*/ 557 h 944"/>
                <a:gd name="T28" fmla="*/ 350 w 3013"/>
                <a:gd name="T29" fmla="*/ 567 h 944"/>
                <a:gd name="T30" fmla="*/ 373 w 3013"/>
                <a:gd name="T31" fmla="*/ 571 h 944"/>
                <a:gd name="T32" fmla="*/ 405 w 3013"/>
                <a:gd name="T33" fmla="*/ 575 h 944"/>
                <a:gd name="T34" fmla="*/ 443 w 3013"/>
                <a:gd name="T35" fmla="*/ 578 h 944"/>
                <a:gd name="T36" fmla="*/ 485 w 3013"/>
                <a:gd name="T37" fmla="*/ 581 h 944"/>
                <a:gd name="T38" fmla="*/ 525 w 3013"/>
                <a:gd name="T39" fmla="*/ 583 h 944"/>
                <a:gd name="T40" fmla="*/ 562 w 3013"/>
                <a:gd name="T41" fmla="*/ 585 h 944"/>
                <a:gd name="T42" fmla="*/ 589 w 3013"/>
                <a:gd name="T43" fmla="*/ 586 h 944"/>
                <a:gd name="T44" fmla="*/ 604 w 3013"/>
                <a:gd name="T45" fmla="*/ 586 h 944"/>
                <a:gd name="T46" fmla="*/ 787 w 3013"/>
                <a:gd name="T47" fmla="*/ 592 h 944"/>
                <a:gd name="T48" fmla="*/ 1229 w 3013"/>
                <a:gd name="T49" fmla="*/ 754 h 944"/>
                <a:gd name="T50" fmla="*/ 1597 w 3013"/>
                <a:gd name="T51" fmla="*/ 893 h 944"/>
                <a:gd name="T52" fmla="*/ 1973 w 3013"/>
                <a:gd name="T53" fmla="*/ 943 h 944"/>
                <a:gd name="T54" fmla="*/ 2242 w 3013"/>
                <a:gd name="T55" fmla="*/ 920 h 944"/>
                <a:gd name="T56" fmla="*/ 2537 w 3013"/>
                <a:gd name="T57" fmla="*/ 904 h 944"/>
                <a:gd name="T58" fmla="*/ 2856 w 3013"/>
                <a:gd name="T59" fmla="*/ 887 h 944"/>
                <a:gd name="T60" fmla="*/ 2995 w 3013"/>
                <a:gd name="T61" fmla="*/ 798 h 944"/>
                <a:gd name="T62" fmla="*/ 2987 w 3013"/>
                <a:gd name="T63" fmla="*/ 675 h 944"/>
                <a:gd name="T64" fmla="*/ 2889 w 3013"/>
                <a:gd name="T65" fmla="*/ 574 h 944"/>
                <a:gd name="T66" fmla="*/ 2816 w 3013"/>
                <a:gd name="T67" fmla="*/ 441 h 944"/>
                <a:gd name="T68" fmla="*/ 2816 w 3013"/>
                <a:gd name="T69" fmla="*/ 301 h 944"/>
                <a:gd name="T70" fmla="*/ 2643 w 3013"/>
                <a:gd name="T71" fmla="*/ 205 h 944"/>
                <a:gd name="T72" fmla="*/ 2357 w 3013"/>
                <a:gd name="T73" fmla="*/ 134 h 944"/>
                <a:gd name="T74" fmla="*/ 2112 w 3013"/>
                <a:gd name="T75" fmla="*/ 145 h 944"/>
                <a:gd name="T76" fmla="*/ 1997 w 3013"/>
                <a:gd name="T77" fmla="*/ 205 h 944"/>
                <a:gd name="T78" fmla="*/ 1784 w 3013"/>
                <a:gd name="T79" fmla="*/ 267 h 9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3"/>
                <a:gd name="T121" fmla="*/ 0 h 944"/>
                <a:gd name="T122" fmla="*/ 3013 w 3013"/>
                <a:gd name="T123" fmla="*/ 944 h 9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3" h="944">
                  <a:moveTo>
                    <a:pt x="1727" y="263"/>
                  </a:moveTo>
                  <a:lnTo>
                    <a:pt x="1515" y="223"/>
                  </a:lnTo>
                  <a:lnTo>
                    <a:pt x="1374" y="183"/>
                  </a:lnTo>
                  <a:lnTo>
                    <a:pt x="1212" y="134"/>
                  </a:lnTo>
                  <a:lnTo>
                    <a:pt x="1031" y="66"/>
                  </a:lnTo>
                  <a:lnTo>
                    <a:pt x="828" y="28"/>
                  </a:lnTo>
                  <a:lnTo>
                    <a:pt x="614" y="5"/>
                  </a:lnTo>
                  <a:lnTo>
                    <a:pt x="450" y="0"/>
                  </a:lnTo>
                  <a:lnTo>
                    <a:pt x="295" y="11"/>
                  </a:lnTo>
                  <a:lnTo>
                    <a:pt x="205" y="39"/>
                  </a:lnTo>
                  <a:lnTo>
                    <a:pt x="123" y="83"/>
                  </a:lnTo>
                  <a:lnTo>
                    <a:pt x="66" y="139"/>
                  </a:lnTo>
                  <a:lnTo>
                    <a:pt x="0" y="228"/>
                  </a:lnTo>
                  <a:lnTo>
                    <a:pt x="50" y="352"/>
                  </a:lnTo>
                  <a:lnTo>
                    <a:pt x="188" y="491"/>
                  </a:lnTo>
                  <a:lnTo>
                    <a:pt x="189" y="492"/>
                  </a:lnTo>
                  <a:lnTo>
                    <a:pt x="193" y="494"/>
                  </a:lnTo>
                  <a:lnTo>
                    <a:pt x="199" y="497"/>
                  </a:lnTo>
                  <a:lnTo>
                    <a:pt x="207" y="502"/>
                  </a:lnTo>
                  <a:lnTo>
                    <a:pt x="217" y="507"/>
                  </a:lnTo>
                  <a:lnTo>
                    <a:pt x="228" y="513"/>
                  </a:lnTo>
                  <a:lnTo>
                    <a:pt x="239" y="519"/>
                  </a:lnTo>
                  <a:lnTo>
                    <a:pt x="253" y="527"/>
                  </a:lnTo>
                  <a:lnTo>
                    <a:pt x="267" y="532"/>
                  </a:lnTo>
                  <a:lnTo>
                    <a:pt x="281" y="539"/>
                  </a:lnTo>
                  <a:lnTo>
                    <a:pt x="295" y="546"/>
                  </a:lnTo>
                  <a:lnTo>
                    <a:pt x="310" y="552"/>
                  </a:lnTo>
                  <a:lnTo>
                    <a:pt x="324" y="557"/>
                  </a:lnTo>
                  <a:lnTo>
                    <a:pt x="337" y="563"/>
                  </a:lnTo>
                  <a:lnTo>
                    <a:pt x="350" y="567"/>
                  </a:lnTo>
                  <a:lnTo>
                    <a:pt x="361" y="569"/>
                  </a:lnTo>
                  <a:lnTo>
                    <a:pt x="373" y="571"/>
                  </a:lnTo>
                  <a:lnTo>
                    <a:pt x="387" y="572"/>
                  </a:lnTo>
                  <a:lnTo>
                    <a:pt x="405" y="575"/>
                  </a:lnTo>
                  <a:lnTo>
                    <a:pt x="423" y="576"/>
                  </a:lnTo>
                  <a:lnTo>
                    <a:pt x="443" y="578"/>
                  </a:lnTo>
                  <a:lnTo>
                    <a:pt x="464" y="579"/>
                  </a:lnTo>
                  <a:lnTo>
                    <a:pt x="485" y="581"/>
                  </a:lnTo>
                  <a:lnTo>
                    <a:pt x="505" y="582"/>
                  </a:lnTo>
                  <a:lnTo>
                    <a:pt x="525" y="583"/>
                  </a:lnTo>
                  <a:lnTo>
                    <a:pt x="544" y="584"/>
                  </a:lnTo>
                  <a:lnTo>
                    <a:pt x="562" y="585"/>
                  </a:lnTo>
                  <a:lnTo>
                    <a:pt x="576" y="585"/>
                  </a:lnTo>
                  <a:lnTo>
                    <a:pt x="589" y="586"/>
                  </a:lnTo>
                  <a:lnTo>
                    <a:pt x="598" y="586"/>
                  </a:lnTo>
                  <a:lnTo>
                    <a:pt x="604" y="586"/>
                  </a:lnTo>
                  <a:lnTo>
                    <a:pt x="607" y="586"/>
                  </a:lnTo>
                  <a:lnTo>
                    <a:pt x="787" y="592"/>
                  </a:lnTo>
                  <a:lnTo>
                    <a:pt x="935" y="641"/>
                  </a:lnTo>
                  <a:lnTo>
                    <a:pt x="1229" y="754"/>
                  </a:lnTo>
                  <a:lnTo>
                    <a:pt x="1408" y="832"/>
                  </a:lnTo>
                  <a:lnTo>
                    <a:pt x="1597" y="893"/>
                  </a:lnTo>
                  <a:lnTo>
                    <a:pt x="1759" y="920"/>
                  </a:lnTo>
                  <a:lnTo>
                    <a:pt x="1973" y="943"/>
                  </a:lnTo>
                  <a:lnTo>
                    <a:pt x="2103" y="938"/>
                  </a:lnTo>
                  <a:lnTo>
                    <a:pt x="2242" y="920"/>
                  </a:lnTo>
                  <a:lnTo>
                    <a:pt x="2357" y="904"/>
                  </a:lnTo>
                  <a:lnTo>
                    <a:pt x="2537" y="904"/>
                  </a:lnTo>
                  <a:lnTo>
                    <a:pt x="2717" y="909"/>
                  </a:lnTo>
                  <a:lnTo>
                    <a:pt x="2856" y="887"/>
                  </a:lnTo>
                  <a:lnTo>
                    <a:pt x="2938" y="843"/>
                  </a:lnTo>
                  <a:lnTo>
                    <a:pt x="2995" y="798"/>
                  </a:lnTo>
                  <a:lnTo>
                    <a:pt x="3012" y="743"/>
                  </a:lnTo>
                  <a:lnTo>
                    <a:pt x="2987" y="675"/>
                  </a:lnTo>
                  <a:lnTo>
                    <a:pt x="2962" y="625"/>
                  </a:lnTo>
                  <a:lnTo>
                    <a:pt x="2889" y="574"/>
                  </a:lnTo>
                  <a:lnTo>
                    <a:pt x="2800" y="519"/>
                  </a:lnTo>
                  <a:lnTo>
                    <a:pt x="2816" y="441"/>
                  </a:lnTo>
                  <a:lnTo>
                    <a:pt x="2831" y="363"/>
                  </a:lnTo>
                  <a:lnTo>
                    <a:pt x="2816" y="301"/>
                  </a:lnTo>
                  <a:lnTo>
                    <a:pt x="2725" y="240"/>
                  </a:lnTo>
                  <a:lnTo>
                    <a:pt x="2643" y="205"/>
                  </a:lnTo>
                  <a:lnTo>
                    <a:pt x="2512" y="162"/>
                  </a:lnTo>
                  <a:lnTo>
                    <a:pt x="2357" y="134"/>
                  </a:lnTo>
                  <a:lnTo>
                    <a:pt x="2242" y="128"/>
                  </a:lnTo>
                  <a:lnTo>
                    <a:pt x="2112" y="145"/>
                  </a:lnTo>
                  <a:lnTo>
                    <a:pt x="2055" y="178"/>
                  </a:lnTo>
                  <a:lnTo>
                    <a:pt x="1997" y="205"/>
                  </a:lnTo>
                  <a:lnTo>
                    <a:pt x="1899" y="251"/>
                  </a:lnTo>
                  <a:lnTo>
                    <a:pt x="1784" y="267"/>
                  </a:lnTo>
                  <a:lnTo>
                    <a:pt x="1727" y="263"/>
                  </a:lnTo>
                </a:path>
              </a:pathLst>
            </a:custGeom>
            <a:solidFill>
              <a:srgbClr val="002060"/>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grpSp>
          <p:nvGrpSpPr>
            <p:cNvPr id="101391" name="Group 13"/>
            <p:cNvGrpSpPr>
              <a:grpSpLocks/>
            </p:cNvGrpSpPr>
            <p:nvPr/>
          </p:nvGrpSpPr>
          <p:grpSpPr bwMode="auto">
            <a:xfrm>
              <a:off x="2156" y="973"/>
              <a:ext cx="1521" cy="2990"/>
              <a:chOff x="2156" y="991"/>
              <a:chExt cx="1521" cy="2990"/>
            </a:xfrm>
          </p:grpSpPr>
          <p:sp>
            <p:nvSpPr>
              <p:cNvPr id="101394" name="Freeform 14"/>
              <p:cNvSpPr>
                <a:spLocks/>
              </p:cNvSpPr>
              <p:nvPr/>
            </p:nvSpPr>
            <p:spPr bwMode="auto">
              <a:xfrm>
                <a:off x="2164" y="3619"/>
                <a:ext cx="607" cy="328"/>
              </a:xfrm>
              <a:custGeom>
                <a:avLst/>
                <a:gdLst>
                  <a:gd name="T0" fmla="*/ 318 w 607"/>
                  <a:gd name="T1" fmla="*/ 1 h 328"/>
                  <a:gd name="T2" fmla="*/ 377 w 607"/>
                  <a:gd name="T3" fmla="*/ 2 h 328"/>
                  <a:gd name="T4" fmla="*/ 432 w 607"/>
                  <a:gd name="T5" fmla="*/ 8 h 328"/>
                  <a:gd name="T6" fmla="*/ 482 w 607"/>
                  <a:gd name="T7" fmla="*/ 21 h 328"/>
                  <a:gd name="T8" fmla="*/ 525 w 607"/>
                  <a:gd name="T9" fmla="*/ 39 h 328"/>
                  <a:gd name="T10" fmla="*/ 562 w 607"/>
                  <a:gd name="T11" fmla="*/ 61 h 328"/>
                  <a:gd name="T12" fmla="*/ 588 w 607"/>
                  <a:gd name="T13" fmla="*/ 88 h 328"/>
                  <a:gd name="T14" fmla="*/ 603 w 607"/>
                  <a:gd name="T15" fmla="*/ 116 h 328"/>
                  <a:gd name="T16" fmla="*/ 606 w 607"/>
                  <a:gd name="T17" fmla="*/ 149 h 328"/>
                  <a:gd name="T18" fmla="*/ 598 w 607"/>
                  <a:gd name="T19" fmla="*/ 182 h 328"/>
                  <a:gd name="T20" fmla="*/ 579 w 607"/>
                  <a:gd name="T21" fmla="*/ 214 h 328"/>
                  <a:gd name="T22" fmla="*/ 548 w 607"/>
                  <a:gd name="T23" fmla="*/ 241 h 328"/>
                  <a:gd name="T24" fmla="*/ 508 w 607"/>
                  <a:gd name="T25" fmla="*/ 267 h 328"/>
                  <a:gd name="T26" fmla="*/ 463 w 607"/>
                  <a:gd name="T27" fmla="*/ 289 h 328"/>
                  <a:gd name="T28" fmla="*/ 410 w 607"/>
                  <a:gd name="T29" fmla="*/ 307 h 328"/>
                  <a:gd name="T30" fmla="*/ 353 w 607"/>
                  <a:gd name="T31" fmla="*/ 319 h 328"/>
                  <a:gd name="T32" fmla="*/ 289 w 607"/>
                  <a:gd name="T33" fmla="*/ 327 h 328"/>
                  <a:gd name="T34" fmla="*/ 229 w 607"/>
                  <a:gd name="T35" fmla="*/ 326 h 328"/>
                  <a:gd name="T36" fmla="*/ 174 w 607"/>
                  <a:gd name="T37" fmla="*/ 320 h 328"/>
                  <a:gd name="T38" fmla="*/ 124 w 607"/>
                  <a:gd name="T39" fmla="*/ 306 h 328"/>
                  <a:gd name="T40" fmla="*/ 80 w 607"/>
                  <a:gd name="T41" fmla="*/ 290 h 328"/>
                  <a:gd name="T42" fmla="*/ 46 w 607"/>
                  <a:gd name="T43" fmla="*/ 268 h 328"/>
                  <a:gd name="T44" fmla="*/ 19 w 607"/>
                  <a:gd name="T45" fmla="*/ 241 h 328"/>
                  <a:gd name="T46" fmla="*/ 3 w 607"/>
                  <a:gd name="T47" fmla="*/ 211 h 328"/>
                  <a:gd name="T48" fmla="*/ 0 w 607"/>
                  <a:gd name="T49" fmla="*/ 178 h 328"/>
                  <a:gd name="T50" fmla="*/ 8 w 607"/>
                  <a:gd name="T51" fmla="*/ 146 h 328"/>
                  <a:gd name="T52" fmla="*/ 30 w 607"/>
                  <a:gd name="T53" fmla="*/ 115 h 328"/>
                  <a:gd name="T54" fmla="*/ 57 w 607"/>
                  <a:gd name="T55" fmla="*/ 88 h 328"/>
                  <a:gd name="T56" fmla="*/ 97 w 607"/>
                  <a:gd name="T57" fmla="*/ 60 h 328"/>
                  <a:gd name="T58" fmla="*/ 143 w 607"/>
                  <a:gd name="T59" fmla="*/ 39 h 328"/>
                  <a:gd name="T60" fmla="*/ 196 w 607"/>
                  <a:gd name="T61" fmla="*/ 21 h 328"/>
                  <a:gd name="T62" fmla="*/ 253 w 607"/>
                  <a:gd name="T63" fmla="*/ 9 h 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7"/>
                  <a:gd name="T97" fmla="*/ 0 h 328"/>
                  <a:gd name="T98" fmla="*/ 607 w 607"/>
                  <a:gd name="T99" fmla="*/ 328 h 3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7" h="328">
                    <a:moveTo>
                      <a:pt x="286" y="4"/>
                    </a:moveTo>
                    <a:lnTo>
                      <a:pt x="318" y="1"/>
                    </a:lnTo>
                    <a:lnTo>
                      <a:pt x="349" y="0"/>
                    </a:lnTo>
                    <a:lnTo>
                      <a:pt x="377" y="2"/>
                    </a:lnTo>
                    <a:lnTo>
                      <a:pt x="404" y="5"/>
                    </a:lnTo>
                    <a:lnTo>
                      <a:pt x="432" y="8"/>
                    </a:lnTo>
                    <a:lnTo>
                      <a:pt x="460" y="13"/>
                    </a:lnTo>
                    <a:lnTo>
                      <a:pt x="482" y="21"/>
                    </a:lnTo>
                    <a:lnTo>
                      <a:pt x="505" y="30"/>
                    </a:lnTo>
                    <a:lnTo>
                      <a:pt x="525" y="39"/>
                    </a:lnTo>
                    <a:lnTo>
                      <a:pt x="546" y="50"/>
                    </a:lnTo>
                    <a:lnTo>
                      <a:pt x="562" y="61"/>
                    </a:lnTo>
                    <a:lnTo>
                      <a:pt x="576" y="73"/>
                    </a:lnTo>
                    <a:lnTo>
                      <a:pt x="588" y="88"/>
                    </a:lnTo>
                    <a:lnTo>
                      <a:pt x="598" y="102"/>
                    </a:lnTo>
                    <a:lnTo>
                      <a:pt x="603" y="116"/>
                    </a:lnTo>
                    <a:lnTo>
                      <a:pt x="606" y="133"/>
                    </a:lnTo>
                    <a:lnTo>
                      <a:pt x="606" y="149"/>
                    </a:lnTo>
                    <a:lnTo>
                      <a:pt x="603" y="166"/>
                    </a:lnTo>
                    <a:lnTo>
                      <a:pt x="598" y="182"/>
                    </a:lnTo>
                    <a:lnTo>
                      <a:pt x="590" y="196"/>
                    </a:lnTo>
                    <a:lnTo>
                      <a:pt x="579" y="214"/>
                    </a:lnTo>
                    <a:lnTo>
                      <a:pt x="565" y="228"/>
                    </a:lnTo>
                    <a:lnTo>
                      <a:pt x="548" y="241"/>
                    </a:lnTo>
                    <a:lnTo>
                      <a:pt x="529" y="255"/>
                    </a:lnTo>
                    <a:lnTo>
                      <a:pt x="508" y="267"/>
                    </a:lnTo>
                    <a:lnTo>
                      <a:pt x="488" y="280"/>
                    </a:lnTo>
                    <a:lnTo>
                      <a:pt x="463" y="289"/>
                    </a:lnTo>
                    <a:lnTo>
                      <a:pt x="436" y="300"/>
                    </a:lnTo>
                    <a:lnTo>
                      <a:pt x="410" y="307"/>
                    </a:lnTo>
                    <a:lnTo>
                      <a:pt x="382" y="314"/>
                    </a:lnTo>
                    <a:lnTo>
                      <a:pt x="353" y="319"/>
                    </a:lnTo>
                    <a:lnTo>
                      <a:pt x="320" y="324"/>
                    </a:lnTo>
                    <a:lnTo>
                      <a:pt x="289" y="327"/>
                    </a:lnTo>
                    <a:lnTo>
                      <a:pt x="259" y="327"/>
                    </a:lnTo>
                    <a:lnTo>
                      <a:pt x="229" y="326"/>
                    </a:lnTo>
                    <a:lnTo>
                      <a:pt x="201" y="324"/>
                    </a:lnTo>
                    <a:lnTo>
                      <a:pt x="174" y="320"/>
                    </a:lnTo>
                    <a:lnTo>
                      <a:pt x="146" y="316"/>
                    </a:lnTo>
                    <a:lnTo>
                      <a:pt x="124" y="306"/>
                    </a:lnTo>
                    <a:lnTo>
                      <a:pt x="101" y="299"/>
                    </a:lnTo>
                    <a:lnTo>
                      <a:pt x="80" y="290"/>
                    </a:lnTo>
                    <a:lnTo>
                      <a:pt x="60" y="280"/>
                    </a:lnTo>
                    <a:lnTo>
                      <a:pt x="46" y="268"/>
                    </a:lnTo>
                    <a:lnTo>
                      <a:pt x="31" y="254"/>
                    </a:lnTo>
                    <a:lnTo>
                      <a:pt x="19" y="241"/>
                    </a:lnTo>
                    <a:lnTo>
                      <a:pt x="9" y="226"/>
                    </a:lnTo>
                    <a:lnTo>
                      <a:pt x="3" y="211"/>
                    </a:lnTo>
                    <a:lnTo>
                      <a:pt x="0" y="196"/>
                    </a:lnTo>
                    <a:lnTo>
                      <a:pt x="0" y="178"/>
                    </a:lnTo>
                    <a:lnTo>
                      <a:pt x="3" y="163"/>
                    </a:lnTo>
                    <a:lnTo>
                      <a:pt x="8" y="146"/>
                    </a:lnTo>
                    <a:lnTo>
                      <a:pt x="18" y="131"/>
                    </a:lnTo>
                    <a:lnTo>
                      <a:pt x="30" y="115"/>
                    </a:lnTo>
                    <a:lnTo>
                      <a:pt x="41" y="101"/>
                    </a:lnTo>
                    <a:lnTo>
                      <a:pt x="57" y="88"/>
                    </a:lnTo>
                    <a:lnTo>
                      <a:pt x="77" y="74"/>
                    </a:lnTo>
                    <a:lnTo>
                      <a:pt x="97" y="60"/>
                    </a:lnTo>
                    <a:lnTo>
                      <a:pt x="118" y="48"/>
                    </a:lnTo>
                    <a:lnTo>
                      <a:pt x="143" y="39"/>
                    </a:lnTo>
                    <a:lnTo>
                      <a:pt x="170" y="29"/>
                    </a:lnTo>
                    <a:lnTo>
                      <a:pt x="196" y="21"/>
                    </a:lnTo>
                    <a:lnTo>
                      <a:pt x="227" y="13"/>
                    </a:lnTo>
                    <a:lnTo>
                      <a:pt x="253" y="9"/>
                    </a:lnTo>
                    <a:lnTo>
                      <a:pt x="286" y="4"/>
                    </a:lnTo>
                  </a:path>
                </a:pathLst>
              </a:custGeom>
              <a:solidFill>
                <a:srgbClr val="003399"/>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395" name="Freeform 15"/>
              <p:cNvSpPr>
                <a:spLocks/>
              </p:cNvSpPr>
              <p:nvPr/>
            </p:nvSpPr>
            <p:spPr bwMode="auto">
              <a:xfrm>
                <a:off x="2452" y="3610"/>
                <a:ext cx="325" cy="141"/>
              </a:xfrm>
              <a:custGeom>
                <a:avLst/>
                <a:gdLst>
                  <a:gd name="T0" fmla="*/ 324 w 325"/>
                  <a:gd name="T1" fmla="*/ 137 h 141"/>
                  <a:gd name="T2" fmla="*/ 324 w 325"/>
                  <a:gd name="T3" fmla="*/ 137 h 141"/>
                  <a:gd name="T4" fmla="*/ 321 w 325"/>
                  <a:gd name="T5" fmla="*/ 119 h 141"/>
                  <a:gd name="T6" fmla="*/ 315 w 325"/>
                  <a:gd name="T7" fmla="*/ 105 h 141"/>
                  <a:gd name="T8" fmla="*/ 305 w 325"/>
                  <a:gd name="T9" fmla="*/ 88 h 141"/>
                  <a:gd name="T10" fmla="*/ 292 w 325"/>
                  <a:gd name="T11" fmla="*/ 74 h 141"/>
                  <a:gd name="T12" fmla="*/ 279 w 325"/>
                  <a:gd name="T13" fmla="*/ 59 h 141"/>
                  <a:gd name="T14" fmla="*/ 262 w 325"/>
                  <a:gd name="T15" fmla="*/ 48 h 141"/>
                  <a:gd name="T16" fmla="*/ 243 w 325"/>
                  <a:gd name="T17" fmla="*/ 38 h 141"/>
                  <a:gd name="T18" fmla="*/ 221 w 325"/>
                  <a:gd name="T19" fmla="*/ 29 h 141"/>
                  <a:gd name="T20" fmla="*/ 198 w 325"/>
                  <a:gd name="T21" fmla="*/ 21 h 141"/>
                  <a:gd name="T22" fmla="*/ 174 w 325"/>
                  <a:gd name="T23" fmla="*/ 13 h 141"/>
                  <a:gd name="T24" fmla="*/ 146 w 325"/>
                  <a:gd name="T25" fmla="*/ 8 h 141"/>
                  <a:gd name="T26" fmla="*/ 120 w 325"/>
                  <a:gd name="T27" fmla="*/ 3 h 141"/>
                  <a:gd name="T28" fmla="*/ 92 w 325"/>
                  <a:gd name="T29" fmla="*/ 2 h 141"/>
                  <a:gd name="T30" fmla="*/ 63 w 325"/>
                  <a:gd name="T31" fmla="*/ 0 h 141"/>
                  <a:gd name="T32" fmla="*/ 34 w 325"/>
                  <a:gd name="T33" fmla="*/ 2 h 141"/>
                  <a:gd name="T34" fmla="*/ 0 w 325"/>
                  <a:gd name="T35" fmla="*/ 3 h 141"/>
                  <a:gd name="T36" fmla="*/ 2 w 325"/>
                  <a:gd name="T37" fmla="*/ 20 h 141"/>
                  <a:gd name="T38" fmla="*/ 34 w 325"/>
                  <a:gd name="T39" fmla="*/ 18 h 141"/>
                  <a:gd name="T40" fmla="*/ 63 w 325"/>
                  <a:gd name="T41" fmla="*/ 16 h 141"/>
                  <a:gd name="T42" fmla="*/ 90 w 325"/>
                  <a:gd name="T43" fmla="*/ 17 h 141"/>
                  <a:gd name="T44" fmla="*/ 119 w 325"/>
                  <a:gd name="T45" fmla="*/ 21 h 141"/>
                  <a:gd name="T46" fmla="*/ 145 w 325"/>
                  <a:gd name="T47" fmla="*/ 22 h 141"/>
                  <a:gd name="T48" fmla="*/ 171 w 325"/>
                  <a:gd name="T49" fmla="*/ 28 h 141"/>
                  <a:gd name="T50" fmla="*/ 191 w 325"/>
                  <a:gd name="T51" fmla="*/ 35 h 141"/>
                  <a:gd name="T52" fmla="*/ 216 w 325"/>
                  <a:gd name="T53" fmla="*/ 41 h 141"/>
                  <a:gd name="T54" fmla="*/ 235 w 325"/>
                  <a:gd name="T55" fmla="*/ 52 h 141"/>
                  <a:gd name="T56" fmla="*/ 254 w 325"/>
                  <a:gd name="T57" fmla="*/ 61 h 141"/>
                  <a:gd name="T58" fmla="*/ 269 w 325"/>
                  <a:gd name="T59" fmla="*/ 72 h 141"/>
                  <a:gd name="T60" fmla="*/ 283 w 325"/>
                  <a:gd name="T61" fmla="*/ 85 h 141"/>
                  <a:gd name="T62" fmla="*/ 293 w 325"/>
                  <a:gd name="T63" fmla="*/ 97 h 141"/>
                  <a:gd name="T64" fmla="*/ 302 w 325"/>
                  <a:gd name="T65" fmla="*/ 111 h 141"/>
                  <a:gd name="T66" fmla="*/ 307 w 325"/>
                  <a:gd name="T67" fmla="*/ 124 h 141"/>
                  <a:gd name="T68" fmla="*/ 310 w 325"/>
                  <a:gd name="T69" fmla="*/ 140 h 141"/>
                  <a:gd name="T70" fmla="*/ 324 w 325"/>
                  <a:gd name="T71" fmla="*/ 137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
                  <a:gd name="T109" fmla="*/ 0 h 141"/>
                  <a:gd name="T110" fmla="*/ 325 w 325"/>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 h="141">
                    <a:moveTo>
                      <a:pt x="324" y="137"/>
                    </a:moveTo>
                    <a:lnTo>
                      <a:pt x="324" y="137"/>
                    </a:lnTo>
                    <a:lnTo>
                      <a:pt x="321" y="119"/>
                    </a:lnTo>
                    <a:lnTo>
                      <a:pt x="315" y="105"/>
                    </a:lnTo>
                    <a:lnTo>
                      <a:pt x="305" y="88"/>
                    </a:lnTo>
                    <a:lnTo>
                      <a:pt x="292" y="74"/>
                    </a:lnTo>
                    <a:lnTo>
                      <a:pt x="279" y="59"/>
                    </a:lnTo>
                    <a:lnTo>
                      <a:pt x="262" y="48"/>
                    </a:lnTo>
                    <a:lnTo>
                      <a:pt x="243" y="38"/>
                    </a:lnTo>
                    <a:lnTo>
                      <a:pt x="221" y="29"/>
                    </a:lnTo>
                    <a:lnTo>
                      <a:pt x="198" y="21"/>
                    </a:lnTo>
                    <a:lnTo>
                      <a:pt x="174" y="13"/>
                    </a:lnTo>
                    <a:lnTo>
                      <a:pt x="146" y="8"/>
                    </a:lnTo>
                    <a:lnTo>
                      <a:pt x="120" y="3"/>
                    </a:lnTo>
                    <a:lnTo>
                      <a:pt x="92" y="2"/>
                    </a:lnTo>
                    <a:lnTo>
                      <a:pt x="63" y="0"/>
                    </a:lnTo>
                    <a:lnTo>
                      <a:pt x="34" y="2"/>
                    </a:lnTo>
                    <a:lnTo>
                      <a:pt x="0" y="3"/>
                    </a:lnTo>
                    <a:lnTo>
                      <a:pt x="2" y="20"/>
                    </a:lnTo>
                    <a:lnTo>
                      <a:pt x="34" y="18"/>
                    </a:lnTo>
                    <a:lnTo>
                      <a:pt x="63" y="16"/>
                    </a:lnTo>
                    <a:lnTo>
                      <a:pt x="90" y="17"/>
                    </a:lnTo>
                    <a:lnTo>
                      <a:pt x="119" y="21"/>
                    </a:lnTo>
                    <a:lnTo>
                      <a:pt x="145" y="22"/>
                    </a:lnTo>
                    <a:lnTo>
                      <a:pt x="171" y="28"/>
                    </a:lnTo>
                    <a:lnTo>
                      <a:pt x="191" y="35"/>
                    </a:lnTo>
                    <a:lnTo>
                      <a:pt x="216" y="41"/>
                    </a:lnTo>
                    <a:lnTo>
                      <a:pt x="235" y="52"/>
                    </a:lnTo>
                    <a:lnTo>
                      <a:pt x="254" y="61"/>
                    </a:lnTo>
                    <a:lnTo>
                      <a:pt x="269" y="72"/>
                    </a:lnTo>
                    <a:lnTo>
                      <a:pt x="283" y="85"/>
                    </a:lnTo>
                    <a:lnTo>
                      <a:pt x="293" y="97"/>
                    </a:lnTo>
                    <a:lnTo>
                      <a:pt x="302" y="111"/>
                    </a:lnTo>
                    <a:lnTo>
                      <a:pt x="307" y="124"/>
                    </a:lnTo>
                    <a:lnTo>
                      <a:pt x="310" y="140"/>
                    </a:lnTo>
                    <a:lnTo>
                      <a:pt x="324" y="137"/>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396" name="Freeform 16"/>
              <p:cNvSpPr>
                <a:spLocks/>
              </p:cNvSpPr>
              <p:nvPr/>
            </p:nvSpPr>
            <p:spPr bwMode="auto">
              <a:xfrm>
                <a:off x="2488" y="3756"/>
                <a:ext cx="291" cy="196"/>
              </a:xfrm>
              <a:custGeom>
                <a:avLst/>
                <a:gdLst>
                  <a:gd name="T0" fmla="*/ 2 w 291"/>
                  <a:gd name="T1" fmla="*/ 195 h 196"/>
                  <a:gd name="T2" fmla="*/ 2 w 291"/>
                  <a:gd name="T3" fmla="*/ 195 h 196"/>
                  <a:gd name="T4" fmla="*/ 34 w 291"/>
                  <a:gd name="T5" fmla="*/ 191 h 196"/>
                  <a:gd name="T6" fmla="*/ 62 w 291"/>
                  <a:gd name="T7" fmla="*/ 185 h 196"/>
                  <a:gd name="T8" fmla="*/ 90 w 291"/>
                  <a:gd name="T9" fmla="*/ 177 h 196"/>
                  <a:gd name="T10" fmla="*/ 118 w 291"/>
                  <a:gd name="T11" fmla="*/ 171 h 196"/>
                  <a:gd name="T12" fmla="*/ 143 w 291"/>
                  <a:gd name="T13" fmla="*/ 161 h 196"/>
                  <a:gd name="T14" fmla="*/ 168 w 291"/>
                  <a:gd name="T15" fmla="*/ 148 h 196"/>
                  <a:gd name="T16" fmla="*/ 190 w 291"/>
                  <a:gd name="T17" fmla="*/ 138 h 196"/>
                  <a:gd name="T18" fmla="*/ 210 w 291"/>
                  <a:gd name="T19" fmla="*/ 124 h 196"/>
                  <a:gd name="T20" fmla="*/ 230 w 291"/>
                  <a:gd name="T21" fmla="*/ 112 h 196"/>
                  <a:gd name="T22" fmla="*/ 245 w 291"/>
                  <a:gd name="T23" fmla="*/ 97 h 196"/>
                  <a:gd name="T24" fmla="*/ 262 w 291"/>
                  <a:gd name="T25" fmla="*/ 83 h 196"/>
                  <a:gd name="T26" fmla="*/ 271 w 291"/>
                  <a:gd name="T27" fmla="*/ 67 h 196"/>
                  <a:gd name="T28" fmla="*/ 281 w 291"/>
                  <a:gd name="T29" fmla="*/ 52 h 196"/>
                  <a:gd name="T30" fmla="*/ 287 w 291"/>
                  <a:gd name="T31" fmla="*/ 33 h 196"/>
                  <a:gd name="T32" fmla="*/ 290 w 291"/>
                  <a:gd name="T33" fmla="*/ 15 h 196"/>
                  <a:gd name="T34" fmla="*/ 289 w 291"/>
                  <a:gd name="T35" fmla="*/ 0 h 196"/>
                  <a:gd name="T36" fmla="*/ 275 w 291"/>
                  <a:gd name="T37" fmla="*/ 2 h 196"/>
                  <a:gd name="T38" fmla="*/ 274 w 291"/>
                  <a:gd name="T39" fmla="*/ 14 h 196"/>
                  <a:gd name="T40" fmla="*/ 272 w 291"/>
                  <a:gd name="T41" fmla="*/ 30 h 196"/>
                  <a:gd name="T42" fmla="*/ 267 w 291"/>
                  <a:gd name="T43" fmla="*/ 45 h 196"/>
                  <a:gd name="T44" fmla="*/ 260 w 291"/>
                  <a:gd name="T45" fmla="*/ 59 h 196"/>
                  <a:gd name="T46" fmla="*/ 248 w 291"/>
                  <a:gd name="T47" fmla="*/ 73 h 196"/>
                  <a:gd name="T48" fmla="*/ 236 w 291"/>
                  <a:gd name="T49" fmla="*/ 87 h 196"/>
                  <a:gd name="T50" fmla="*/ 220 w 291"/>
                  <a:gd name="T51" fmla="*/ 100 h 196"/>
                  <a:gd name="T52" fmla="*/ 203 w 291"/>
                  <a:gd name="T53" fmla="*/ 112 h 196"/>
                  <a:gd name="T54" fmla="*/ 181 w 291"/>
                  <a:gd name="T55" fmla="*/ 124 h 196"/>
                  <a:gd name="T56" fmla="*/ 162 w 291"/>
                  <a:gd name="T57" fmla="*/ 136 h 196"/>
                  <a:gd name="T58" fmla="*/ 139 w 291"/>
                  <a:gd name="T59" fmla="*/ 148 h 196"/>
                  <a:gd name="T60" fmla="*/ 112 w 291"/>
                  <a:gd name="T61" fmla="*/ 155 h 196"/>
                  <a:gd name="T62" fmla="*/ 86 w 291"/>
                  <a:gd name="T63" fmla="*/ 162 h 196"/>
                  <a:gd name="T64" fmla="*/ 60 w 291"/>
                  <a:gd name="T65" fmla="*/ 170 h 196"/>
                  <a:gd name="T66" fmla="*/ 30 w 291"/>
                  <a:gd name="T67" fmla="*/ 175 h 196"/>
                  <a:gd name="T68" fmla="*/ 0 w 291"/>
                  <a:gd name="T69" fmla="*/ 182 h 196"/>
                  <a:gd name="T70" fmla="*/ 2 w 291"/>
                  <a:gd name="T71" fmla="*/ 195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1"/>
                  <a:gd name="T109" fmla="*/ 0 h 196"/>
                  <a:gd name="T110" fmla="*/ 291 w 291"/>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1" h="196">
                    <a:moveTo>
                      <a:pt x="2" y="195"/>
                    </a:moveTo>
                    <a:lnTo>
                      <a:pt x="2" y="195"/>
                    </a:lnTo>
                    <a:lnTo>
                      <a:pt x="34" y="191"/>
                    </a:lnTo>
                    <a:lnTo>
                      <a:pt x="62" y="185"/>
                    </a:lnTo>
                    <a:lnTo>
                      <a:pt x="90" y="177"/>
                    </a:lnTo>
                    <a:lnTo>
                      <a:pt x="118" y="171"/>
                    </a:lnTo>
                    <a:lnTo>
                      <a:pt x="143" y="161"/>
                    </a:lnTo>
                    <a:lnTo>
                      <a:pt x="168" y="148"/>
                    </a:lnTo>
                    <a:lnTo>
                      <a:pt x="190" y="138"/>
                    </a:lnTo>
                    <a:lnTo>
                      <a:pt x="210" y="124"/>
                    </a:lnTo>
                    <a:lnTo>
                      <a:pt x="230" y="112"/>
                    </a:lnTo>
                    <a:lnTo>
                      <a:pt x="245" y="97"/>
                    </a:lnTo>
                    <a:lnTo>
                      <a:pt x="262" y="83"/>
                    </a:lnTo>
                    <a:lnTo>
                      <a:pt x="271" y="67"/>
                    </a:lnTo>
                    <a:lnTo>
                      <a:pt x="281" y="52"/>
                    </a:lnTo>
                    <a:lnTo>
                      <a:pt x="287" y="33"/>
                    </a:lnTo>
                    <a:lnTo>
                      <a:pt x="290" y="15"/>
                    </a:lnTo>
                    <a:lnTo>
                      <a:pt x="289" y="0"/>
                    </a:lnTo>
                    <a:lnTo>
                      <a:pt x="275" y="2"/>
                    </a:lnTo>
                    <a:lnTo>
                      <a:pt x="274" y="14"/>
                    </a:lnTo>
                    <a:lnTo>
                      <a:pt x="272" y="30"/>
                    </a:lnTo>
                    <a:lnTo>
                      <a:pt x="267" y="45"/>
                    </a:lnTo>
                    <a:lnTo>
                      <a:pt x="260" y="59"/>
                    </a:lnTo>
                    <a:lnTo>
                      <a:pt x="248" y="73"/>
                    </a:lnTo>
                    <a:lnTo>
                      <a:pt x="236" y="87"/>
                    </a:lnTo>
                    <a:lnTo>
                      <a:pt x="220" y="100"/>
                    </a:lnTo>
                    <a:lnTo>
                      <a:pt x="203" y="112"/>
                    </a:lnTo>
                    <a:lnTo>
                      <a:pt x="181" y="124"/>
                    </a:lnTo>
                    <a:lnTo>
                      <a:pt x="162" y="136"/>
                    </a:lnTo>
                    <a:lnTo>
                      <a:pt x="139" y="148"/>
                    </a:lnTo>
                    <a:lnTo>
                      <a:pt x="112" y="155"/>
                    </a:lnTo>
                    <a:lnTo>
                      <a:pt x="86" y="162"/>
                    </a:lnTo>
                    <a:lnTo>
                      <a:pt x="60" y="170"/>
                    </a:lnTo>
                    <a:lnTo>
                      <a:pt x="30" y="175"/>
                    </a:lnTo>
                    <a:lnTo>
                      <a:pt x="0" y="182"/>
                    </a:lnTo>
                    <a:lnTo>
                      <a:pt x="2" y="195"/>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397" name="Freeform 17"/>
              <p:cNvSpPr>
                <a:spLocks/>
              </p:cNvSpPr>
              <p:nvPr/>
            </p:nvSpPr>
            <p:spPr bwMode="auto">
              <a:xfrm>
                <a:off x="2158" y="3818"/>
                <a:ext cx="324" cy="137"/>
              </a:xfrm>
              <a:custGeom>
                <a:avLst/>
                <a:gdLst>
                  <a:gd name="T0" fmla="*/ 0 w 324"/>
                  <a:gd name="T1" fmla="*/ 2 h 137"/>
                  <a:gd name="T2" fmla="*/ 0 w 324"/>
                  <a:gd name="T3" fmla="*/ 2 h 137"/>
                  <a:gd name="T4" fmla="*/ 1 w 324"/>
                  <a:gd name="T5" fmla="*/ 19 h 137"/>
                  <a:gd name="T6" fmla="*/ 8 w 324"/>
                  <a:gd name="T7" fmla="*/ 33 h 137"/>
                  <a:gd name="T8" fmla="*/ 20 w 324"/>
                  <a:gd name="T9" fmla="*/ 50 h 137"/>
                  <a:gd name="T10" fmla="*/ 32 w 324"/>
                  <a:gd name="T11" fmla="*/ 64 h 137"/>
                  <a:gd name="T12" fmla="*/ 45 w 324"/>
                  <a:gd name="T13" fmla="*/ 76 h 137"/>
                  <a:gd name="T14" fmla="*/ 63 w 324"/>
                  <a:gd name="T15" fmla="*/ 88 h 137"/>
                  <a:gd name="T16" fmla="*/ 80 w 324"/>
                  <a:gd name="T17" fmla="*/ 100 h 137"/>
                  <a:gd name="T18" fmla="*/ 103 w 324"/>
                  <a:gd name="T19" fmla="*/ 106 h 137"/>
                  <a:gd name="T20" fmla="*/ 124 w 324"/>
                  <a:gd name="T21" fmla="*/ 117 h 137"/>
                  <a:gd name="T22" fmla="*/ 149 w 324"/>
                  <a:gd name="T23" fmla="*/ 123 h 137"/>
                  <a:gd name="T24" fmla="*/ 177 w 324"/>
                  <a:gd name="T25" fmla="*/ 129 h 137"/>
                  <a:gd name="T26" fmla="*/ 203 w 324"/>
                  <a:gd name="T27" fmla="*/ 135 h 137"/>
                  <a:gd name="T28" fmla="*/ 231 w 324"/>
                  <a:gd name="T29" fmla="*/ 135 h 137"/>
                  <a:gd name="T30" fmla="*/ 263 w 324"/>
                  <a:gd name="T31" fmla="*/ 136 h 137"/>
                  <a:gd name="T32" fmla="*/ 292 w 324"/>
                  <a:gd name="T33" fmla="*/ 136 h 137"/>
                  <a:gd name="T34" fmla="*/ 323 w 324"/>
                  <a:gd name="T35" fmla="*/ 134 h 137"/>
                  <a:gd name="T36" fmla="*/ 320 w 324"/>
                  <a:gd name="T37" fmla="*/ 121 h 137"/>
                  <a:gd name="T38" fmla="*/ 291 w 324"/>
                  <a:gd name="T39" fmla="*/ 122 h 137"/>
                  <a:gd name="T40" fmla="*/ 262 w 324"/>
                  <a:gd name="T41" fmla="*/ 122 h 137"/>
                  <a:gd name="T42" fmla="*/ 234 w 324"/>
                  <a:gd name="T43" fmla="*/ 120 h 137"/>
                  <a:gd name="T44" fmla="*/ 204 w 324"/>
                  <a:gd name="T45" fmla="*/ 115 h 137"/>
                  <a:gd name="T46" fmla="*/ 178 w 324"/>
                  <a:gd name="T47" fmla="*/ 115 h 137"/>
                  <a:gd name="T48" fmla="*/ 153 w 324"/>
                  <a:gd name="T49" fmla="*/ 108 h 137"/>
                  <a:gd name="T50" fmla="*/ 130 w 324"/>
                  <a:gd name="T51" fmla="*/ 101 h 137"/>
                  <a:gd name="T52" fmla="*/ 108 w 324"/>
                  <a:gd name="T53" fmla="*/ 96 h 137"/>
                  <a:gd name="T54" fmla="*/ 88 w 324"/>
                  <a:gd name="T55" fmla="*/ 87 h 137"/>
                  <a:gd name="T56" fmla="*/ 69 w 324"/>
                  <a:gd name="T57" fmla="*/ 76 h 137"/>
                  <a:gd name="T58" fmla="*/ 56 w 324"/>
                  <a:gd name="T59" fmla="*/ 65 h 137"/>
                  <a:gd name="T60" fmla="*/ 42 w 324"/>
                  <a:gd name="T61" fmla="*/ 53 h 137"/>
                  <a:gd name="T62" fmla="*/ 31 w 324"/>
                  <a:gd name="T63" fmla="*/ 42 h 137"/>
                  <a:gd name="T64" fmla="*/ 22 w 324"/>
                  <a:gd name="T65" fmla="*/ 28 h 137"/>
                  <a:gd name="T66" fmla="*/ 18 w 324"/>
                  <a:gd name="T67" fmla="*/ 13 h 137"/>
                  <a:gd name="T68" fmla="*/ 15 w 324"/>
                  <a:gd name="T69" fmla="*/ 0 h 137"/>
                  <a:gd name="T70" fmla="*/ 0 w 324"/>
                  <a:gd name="T71" fmla="*/ 2 h 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4"/>
                  <a:gd name="T109" fmla="*/ 0 h 137"/>
                  <a:gd name="T110" fmla="*/ 324 w 324"/>
                  <a:gd name="T111" fmla="*/ 137 h 1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4" h="137">
                    <a:moveTo>
                      <a:pt x="0" y="2"/>
                    </a:moveTo>
                    <a:lnTo>
                      <a:pt x="0" y="2"/>
                    </a:lnTo>
                    <a:lnTo>
                      <a:pt x="1" y="19"/>
                    </a:lnTo>
                    <a:lnTo>
                      <a:pt x="8" y="33"/>
                    </a:lnTo>
                    <a:lnTo>
                      <a:pt x="20" y="50"/>
                    </a:lnTo>
                    <a:lnTo>
                      <a:pt x="32" y="64"/>
                    </a:lnTo>
                    <a:lnTo>
                      <a:pt x="45" y="76"/>
                    </a:lnTo>
                    <a:lnTo>
                      <a:pt x="63" y="88"/>
                    </a:lnTo>
                    <a:lnTo>
                      <a:pt x="80" y="100"/>
                    </a:lnTo>
                    <a:lnTo>
                      <a:pt x="103" y="106"/>
                    </a:lnTo>
                    <a:lnTo>
                      <a:pt x="124" y="117"/>
                    </a:lnTo>
                    <a:lnTo>
                      <a:pt x="149" y="123"/>
                    </a:lnTo>
                    <a:lnTo>
                      <a:pt x="177" y="129"/>
                    </a:lnTo>
                    <a:lnTo>
                      <a:pt x="203" y="135"/>
                    </a:lnTo>
                    <a:lnTo>
                      <a:pt x="231" y="135"/>
                    </a:lnTo>
                    <a:lnTo>
                      <a:pt x="263" y="136"/>
                    </a:lnTo>
                    <a:lnTo>
                      <a:pt x="292" y="136"/>
                    </a:lnTo>
                    <a:lnTo>
                      <a:pt x="323" y="134"/>
                    </a:lnTo>
                    <a:lnTo>
                      <a:pt x="320" y="121"/>
                    </a:lnTo>
                    <a:lnTo>
                      <a:pt x="291" y="122"/>
                    </a:lnTo>
                    <a:lnTo>
                      <a:pt x="262" y="122"/>
                    </a:lnTo>
                    <a:lnTo>
                      <a:pt x="234" y="120"/>
                    </a:lnTo>
                    <a:lnTo>
                      <a:pt x="204" y="115"/>
                    </a:lnTo>
                    <a:lnTo>
                      <a:pt x="178" y="115"/>
                    </a:lnTo>
                    <a:lnTo>
                      <a:pt x="153" y="108"/>
                    </a:lnTo>
                    <a:lnTo>
                      <a:pt x="130" y="101"/>
                    </a:lnTo>
                    <a:lnTo>
                      <a:pt x="108" y="96"/>
                    </a:lnTo>
                    <a:lnTo>
                      <a:pt x="88" y="87"/>
                    </a:lnTo>
                    <a:lnTo>
                      <a:pt x="69" y="76"/>
                    </a:lnTo>
                    <a:lnTo>
                      <a:pt x="56" y="65"/>
                    </a:lnTo>
                    <a:lnTo>
                      <a:pt x="42" y="53"/>
                    </a:lnTo>
                    <a:lnTo>
                      <a:pt x="31" y="42"/>
                    </a:lnTo>
                    <a:lnTo>
                      <a:pt x="22" y="28"/>
                    </a:lnTo>
                    <a:lnTo>
                      <a:pt x="18" y="13"/>
                    </a:lnTo>
                    <a:lnTo>
                      <a:pt x="15" y="0"/>
                    </a:lnTo>
                    <a:lnTo>
                      <a:pt x="0" y="2"/>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398" name="Freeform 18"/>
              <p:cNvSpPr>
                <a:spLocks/>
              </p:cNvSpPr>
              <p:nvPr/>
            </p:nvSpPr>
            <p:spPr bwMode="auto">
              <a:xfrm>
                <a:off x="2156" y="3615"/>
                <a:ext cx="292" cy="197"/>
              </a:xfrm>
              <a:custGeom>
                <a:avLst/>
                <a:gdLst>
                  <a:gd name="T0" fmla="*/ 289 w 292"/>
                  <a:gd name="T1" fmla="*/ 0 h 197"/>
                  <a:gd name="T2" fmla="*/ 289 w 292"/>
                  <a:gd name="T3" fmla="*/ 0 h 197"/>
                  <a:gd name="T4" fmla="*/ 258 w 292"/>
                  <a:gd name="T5" fmla="*/ 5 h 197"/>
                  <a:gd name="T6" fmla="*/ 230 w 292"/>
                  <a:gd name="T7" fmla="*/ 10 h 197"/>
                  <a:gd name="T8" fmla="*/ 199 w 292"/>
                  <a:gd name="T9" fmla="*/ 18 h 197"/>
                  <a:gd name="T10" fmla="*/ 172 w 292"/>
                  <a:gd name="T11" fmla="*/ 25 h 197"/>
                  <a:gd name="T12" fmla="*/ 148 w 292"/>
                  <a:gd name="T13" fmla="*/ 34 h 197"/>
                  <a:gd name="T14" fmla="*/ 122 w 292"/>
                  <a:gd name="T15" fmla="*/ 46 h 197"/>
                  <a:gd name="T16" fmla="*/ 99 w 292"/>
                  <a:gd name="T17" fmla="*/ 59 h 197"/>
                  <a:gd name="T18" fmla="*/ 80 w 292"/>
                  <a:gd name="T19" fmla="*/ 69 h 197"/>
                  <a:gd name="T20" fmla="*/ 59 w 292"/>
                  <a:gd name="T21" fmla="*/ 84 h 197"/>
                  <a:gd name="T22" fmla="*/ 44 w 292"/>
                  <a:gd name="T23" fmla="*/ 97 h 197"/>
                  <a:gd name="T24" fmla="*/ 30 w 292"/>
                  <a:gd name="T25" fmla="*/ 111 h 197"/>
                  <a:gd name="T26" fmla="*/ 18 w 292"/>
                  <a:gd name="T27" fmla="*/ 128 h 197"/>
                  <a:gd name="T28" fmla="*/ 9 w 292"/>
                  <a:gd name="T29" fmla="*/ 144 h 197"/>
                  <a:gd name="T30" fmla="*/ 3 w 292"/>
                  <a:gd name="T31" fmla="*/ 162 h 197"/>
                  <a:gd name="T32" fmla="*/ 0 w 292"/>
                  <a:gd name="T33" fmla="*/ 179 h 197"/>
                  <a:gd name="T34" fmla="*/ 1 w 292"/>
                  <a:gd name="T35" fmla="*/ 196 h 197"/>
                  <a:gd name="T36" fmla="*/ 16 w 292"/>
                  <a:gd name="T37" fmla="*/ 195 h 197"/>
                  <a:gd name="T38" fmla="*/ 17 w 292"/>
                  <a:gd name="T39" fmla="*/ 181 h 197"/>
                  <a:gd name="T40" fmla="*/ 18 w 292"/>
                  <a:gd name="T41" fmla="*/ 166 h 197"/>
                  <a:gd name="T42" fmla="*/ 24 w 292"/>
                  <a:gd name="T43" fmla="*/ 152 h 197"/>
                  <a:gd name="T44" fmla="*/ 33 w 292"/>
                  <a:gd name="T45" fmla="*/ 136 h 197"/>
                  <a:gd name="T46" fmla="*/ 42 w 292"/>
                  <a:gd name="T47" fmla="*/ 121 h 197"/>
                  <a:gd name="T48" fmla="*/ 54 w 292"/>
                  <a:gd name="T49" fmla="*/ 106 h 197"/>
                  <a:gd name="T50" fmla="*/ 70 w 292"/>
                  <a:gd name="T51" fmla="*/ 95 h 197"/>
                  <a:gd name="T52" fmla="*/ 86 w 292"/>
                  <a:gd name="T53" fmla="*/ 83 h 197"/>
                  <a:gd name="T54" fmla="*/ 108 w 292"/>
                  <a:gd name="T55" fmla="*/ 70 h 197"/>
                  <a:gd name="T56" fmla="*/ 129 w 292"/>
                  <a:gd name="T57" fmla="*/ 59 h 197"/>
                  <a:gd name="T58" fmla="*/ 152 w 292"/>
                  <a:gd name="T59" fmla="*/ 47 h 197"/>
                  <a:gd name="T60" fmla="*/ 177 w 292"/>
                  <a:gd name="T61" fmla="*/ 40 h 197"/>
                  <a:gd name="T62" fmla="*/ 203 w 292"/>
                  <a:gd name="T63" fmla="*/ 32 h 197"/>
                  <a:gd name="T64" fmla="*/ 232 w 292"/>
                  <a:gd name="T65" fmla="*/ 25 h 197"/>
                  <a:gd name="T66" fmla="*/ 261 w 292"/>
                  <a:gd name="T67" fmla="*/ 20 h 197"/>
                  <a:gd name="T68" fmla="*/ 291 w 292"/>
                  <a:gd name="T69" fmla="*/ 17 h 197"/>
                  <a:gd name="T70" fmla="*/ 289 w 292"/>
                  <a:gd name="T71" fmla="*/ 0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197"/>
                  <a:gd name="T110" fmla="*/ 292 w 292"/>
                  <a:gd name="T111" fmla="*/ 197 h 1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197">
                    <a:moveTo>
                      <a:pt x="289" y="0"/>
                    </a:moveTo>
                    <a:lnTo>
                      <a:pt x="289" y="0"/>
                    </a:lnTo>
                    <a:lnTo>
                      <a:pt x="258" y="5"/>
                    </a:lnTo>
                    <a:lnTo>
                      <a:pt x="230" y="10"/>
                    </a:lnTo>
                    <a:lnTo>
                      <a:pt x="199" y="18"/>
                    </a:lnTo>
                    <a:lnTo>
                      <a:pt x="172" y="25"/>
                    </a:lnTo>
                    <a:lnTo>
                      <a:pt x="148" y="34"/>
                    </a:lnTo>
                    <a:lnTo>
                      <a:pt x="122" y="46"/>
                    </a:lnTo>
                    <a:lnTo>
                      <a:pt x="99" y="59"/>
                    </a:lnTo>
                    <a:lnTo>
                      <a:pt x="80" y="69"/>
                    </a:lnTo>
                    <a:lnTo>
                      <a:pt x="59" y="84"/>
                    </a:lnTo>
                    <a:lnTo>
                      <a:pt x="44" y="97"/>
                    </a:lnTo>
                    <a:lnTo>
                      <a:pt x="30" y="111"/>
                    </a:lnTo>
                    <a:lnTo>
                      <a:pt x="18" y="128"/>
                    </a:lnTo>
                    <a:lnTo>
                      <a:pt x="9" y="144"/>
                    </a:lnTo>
                    <a:lnTo>
                      <a:pt x="3" y="162"/>
                    </a:lnTo>
                    <a:lnTo>
                      <a:pt x="0" y="179"/>
                    </a:lnTo>
                    <a:lnTo>
                      <a:pt x="1" y="196"/>
                    </a:lnTo>
                    <a:lnTo>
                      <a:pt x="16" y="195"/>
                    </a:lnTo>
                    <a:lnTo>
                      <a:pt x="17" y="181"/>
                    </a:lnTo>
                    <a:lnTo>
                      <a:pt x="18" y="166"/>
                    </a:lnTo>
                    <a:lnTo>
                      <a:pt x="24" y="152"/>
                    </a:lnTo>
                    <a:lnTo>
                      <a:pt x="33" y="136"/>
                    </a:lnTo>
                    <a:lnTo>
                      <a:pt x="42" y="121"/>
                    </a:lnTo>
                    <a:lnTo>
                      <a:pt x="54" y="106"/>
                    </a:lnTo>
                    <a:lnTo>
                      <a:pt x="70" y="95"/>
                    </a:lnTo>
                    <a:lnTo>
                      <a:pt x="86" y="83"/>
                    </a:lnTo>
                    <a:lnTo>
                      <a:pt x="108" y="70"/>
                    </a:lnTo>
                    <a:lnTo>
                      <a:pt x="129" y="59"/>
                    </a:lnTo>
                    <a:lnTo>
                      <a:pt x="152" y="47"/>
                    </a:lnTo>
                    <a:lnTo>
                      <a:pt x="177" y="40"/>
                    </a:lnTo>
                    <a:lnTo>
                      <a:pt x="203" y="32"/>
                    </a:lnTo>
                    <a:lnTo>
                      <a:pt x="232" y="25"/>
                    </a:lnTo>
                    <a:lnTo>
                      <a:pt x="261" y="20"/>
                    </a:lnTo>
                    <a:lnTo>
                      <a:pt x="291" y="17"/>
                    </a:lnTo>
                    <a:lnTo>
                      <a:pt x="289" y="0"/>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399" name="Freeform 19"/>
              <p:cNvSpPr>
                <a:spLocks/>
              </p:cNvSpPr>
              <p:nvPr/>
            </p:nvSpPr>
            <p:spPr bwMode="auto">
              <a:xfrm>
                <a:off x="3038" y="3632"/>
                <a:ext cx="630" cy="341"/>
              </a:xfrm>
              <a:custGeom>
                <a:avLst/>
                <a:gdLst>
                  <a:gd name="T0" fmla="*/ 330 w 630"/>
                  <a:gd name="T1" fmla="*/ 1 h 341"/>
                  <a:gd name="T2" fmla="*/ 391 w 630"/>
                  <a:gd name="T3" fmla="*/ 2 h 341"/>
                  <a:gd name="T4" fmla="*/ 448 w 630"/>
                  <a:gd name="T5" fmla="*/ 7 h 341"/>
                  <a:gd name="T6" fmla="*/ 500 w 630"/>
                  <a:gd name="T7" fmla="*/ 21 h 341"/>
                  <a:gd name="T8" fmla="*/ 546 w 630"/>
                  <a:gd name="T9" fmla="*/ 39 h 341"/>
                  <a:gd name="T10" fmla="*/ 581 w 630"/>
                  <a:gd name="T11" fmla="*/ 62 h 341"/>
                  <a:gd name="T12" fmla="*/ 608 w 630"/>
                  <a:gd name="T13" fmla="*/ 89 h 341"/>
                  <a:gd name="T14" fmla="*/ 625 w 630"/>
                  <a:gd name="T15" fmla="*/ 121 h 341"/>
                  <a:gd name="T16" fmla="*/ 628 w 630"/>
                  <a:gd name="T17" fmla="*/ 155 h 341"/>
                  <a:gd name="T18" fmla="*/ 620 w 630"/>
                  <a:gd name="T19" fmla="*/ 189 h 341"/>
                  <a:gd name="T20" fmla="*/ 598 w 630"/>
                  <a:gd name="T21" fmla="*/ 221 h 341"/>
                  <a:gd name="T22" fmla="*/ 568 w 630"/>
                  <a:gd name="T23" fmla="*/ 250 h 341"/>
                  <a:gd name="T24" fmla="*/ 528 w 630"/>
                  <a:gd name="T25" fmla="*/ 279 h 341"/>
                  <a:gd name="T26" fmla="*/ 480 w 630"/>
                  <a:gd name="T27" fmla="*/ 300 h 341"/>
                  <a:gd name="T28" fmla="*/ 425 w 630"/>
                  <a:gd name="T29" fmla="*/ 319 h 341"/>
                  <a:gd name="T30" fmla="*/ 366 w 630"/>
                  <a:gd name="T31" fmla="*/ 333 h 341"/>
                  <a:gd name="T32" fmla="*/ 299 w 630"/>
                  <a:gd name="T33" fmla="*/ 339 h 341"/>
                  <a:gd name="T34" fmla="*/ 237 w 630"/>
                  <a:gd name="T35" fmla="*/ 339 h 341"/>
                  <a:gd name="T36" fmla="*/ 179 w 630"/>
                  <a:gd name="T37" fmla="*/ 331 h 341"/>
                  <a:gd name="T38" fmla="*/ 130 w 630"/>
                  <a:gd name="T39" fmla="*/ 320 h 341"/>
                  <a:gd name="T40" fmla="*/ 82 w 630"/>
                  <a:gd name="T41" fmla="*/ 301 h 341"/>
                  <a:gd name="T42" fmla="*/ 47 w 630"/>
                  <a:gd name="T43" fmla="*/ 278 h 341"/>
                  <a:gd name="T44" fmla="*/ 20 w 630"/>
                  <a:gd name="T45" fmla="*/ 250 h 341"/>
                  <a:gd name="T46" fmla="*/ 3 w 630"/>
                  <a:gd name="T47" fmla="*/ 219 h 341"/>
                  <a:gd name="T48" fmla="*/ 0 w 630"/>
                  <a:gd name="T49" fmla="*/ 185 h 341"/>
                  <a:gd name="T50" fmla="*/ 7 w 630"/>
                  <a:gd name="T51" fmla="*/ 150 h 341"/>
                  <a:gd name="T52" fmla="*/ 30 w 630"/>
                  <a:gd name="T53" fmla="*/ 119 h 341"/>
                  <a:gd name="T54" fmla="*/ 60 w 630"/>
                  <a:gd name="T55" fmla="*/ 90 h 341"/>
                  <a:gd name="T56" fmla="*/ 102 w 630"/>
                  <a:gd name="T57" fmla="*/ 62 h 341"/>
                  <a:gd name="T58" fmla="*/ 148 w 630"/>
                  <a:gd name="T59" fmla="*/ 38 h 341"/>
                  <a:gd name="T60" fmla="*/ 203 w 630"/>
                  <a:gd name="T61" fmla="*/ 20 h 341"/>
                  <a:gd name="T62" fmla="*/ 262 w 630"/>
                  <a:gd name="T63" fmla="*/ 7 h 3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0"/>
                  <a:gd name="T97" fmla="*/ 0 h 341"/>
                  <a:gd name="T98" fmla="*/ 630 w 630"/>
                  <a:gd name="T99" fmla="*/ 341 h 3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0" h="341">
                    <a:moveTo>
                      <a:pt x="296" y="2"/>
                    </a:moveTo>
                    <a:lnTo>
                      <a:pt x="330" y="1"/>
                    </a:lnTo>
                    <a:lnTo>
                      <a:pt x="360" y="0"/>
                    </a:lnTo>
                    <a:lnTo>
                      <a:pt x="391" y="2"/>
                    </a:lnTo>
                    <a:lnTo>
                      <a:pt x="419" y="3"/>
                    </a:lnTo>
                    <a:lnTo>
                      <a:pt x="448" y="7"/>
                    </a:lnTo>
                    <a:lnTo>
                      <a:pt x="475" y="13"/>
                    </a:lnTo>
                    <a:lnTo>
                      <a:pt x="500" y="21"/>
                    </a:lnTo>
                    <a:lnTo>
                      <a:pt x="524" y="31"/>
                    </a:lnTo>
                    <a:lnTo>
                      <a:pt x="546" y="39"/>
                    </a:lnTo>
                    <a:lnTo>
                      <a:pt x="565" y="49"/>
                    </a:lnTo>
                    <a:lnTo>
                      <a:pt x="581" y="62"/>
                    </a:lnTo>
                    <a:lnTo>
                      <a:pt x="596" y="76"/>
                    </a:lnTo>
                    <a:lnTo>
                      <a:pt x="608" y="89"/>
                    </a:lnTo>
                    <a:lnTo>
                      <a:pt x="618" y="104"/>
                    </a:lnTo>
                    <a:lnTo>
                      <a:pt x="625" y="121"/>
                    </a:lnTo>
                    <a:lnTo>
                      <a:pt x="629" y="137"/>
                    </a:lnTo>
                    <a:lnTo>
                      <a:pt x="628" y="155"/>
                    </a:lnTo>
                    <a:lnTo>
                      <a:pt x="626" y="171"/>
                    </a:lnTo>
                    <a:lnTo>
                      <a:pt x="620" y="189"/>
                    </a:lnTo>
                    <a:lnTo>
                      <a:pt x="610" y="205"/>
                    </a:lnTo>
                    <a:lnTo>
                      <a:pt x="598" y="221"/>
                    </a:lnTo>
                    <a:lnTo>
                      <a:pt x="586" y="238"/>
                    </a:lnTo>
                    <a:lnTo>
                      <a:pt x="568" y="250"/>
                    </a:lnTo>
                    <a:lnTo>
                      <a:pt x="549" y="264"/>
                    </a:lnTo>
                    <a:lnTo>
                      <a:pt x="528" y="279"/>
                    </a:lnTo>
                    <a:lnTo>
                      <a:pt x="506" y="290"/>
                    </a:lnTo>
                    <a:lnTo>
                      <a:pt x="480" y="300"/>
                    </a:lnTo>
                    <a:lnTo>
                      <a:pt x="452" y="310"/>
                    </a:lnTo>
                    <a:lnTo>
                      <a:pt x="425" y="319"/>
                    </a:lnTo>
                    <a:lnTo>
                      <a:pt x="394" y="327"/>
                    </a:lnTo>
                    <a:lnTo>
                      <a:pt x="366" y="333"/>
                    </a:lnTo>
                    <a:lnTo>
                      <a:pt x="333" y="337"/>
                    </a:lnTo>
                    <a:lnTo>
                      <a:pt x="299" y="339"/>
                    </a:lnTo>
                    <a:lnTo>
                      <a:pt x="269" y="340"/>
                    </a:lnTo>
                    <a:lnTo>
                      <a:pt x="237" y="339"/>
                    </a:lnTo>
                    <a:lnTo>
                      <a:pt x="209" y="336"/>
                    </a:lnTo>
                    <a:lnTo>
                      <a:pt x="179" y="331"/>
                    </a:lnTo>
                    <a:lnTo>
                      <a:pt x="154" y="327"/>
                    </a:lnTo>
                    <a:lnTo>
                      <a:pt x="130" y="320"/>
                    </a:lnTo>
                    <a:lnTo>
                      <a:pt x="104" y="310"/>
                    </a:lnTo>
                    <a:lnTo>
                      <a:pt x="82" y="301"/>
                    </a:lnTo>
                    <a:lnTo>
                      <a:pt x="63" y="292"/>
                    </a:lnTo>
                    <a:lnTo>
                      <a:pt x="47" y="278"/>
                    </a:lnTo>
                    <a:lnTo>
                      <a:pt x="32" y="265"/>
                    </a:lnTo>
                    <a:lnTo>
                      <a:pt x="20" y="250"/>
                    </a:lnTo>
                    <a:lnTo>
                      <a:pt x="11" y="235"/>
                    </a:lnTo>
                    <a:lnTo>
                      <a:pt x="3" y="219"/>
                    </a:lnTo>
                    <a:lnTo>
                      <a:pt x="0" y="203"/>
                    </a:lnTo>
                    <a:lnTo>
                      <a:pt x="0" y="185"/>
                    </a:lnTo>
                    <a:lnTo>
                      <a:pt x="3" y="167"/>
                    </a:lnTo>
                    <a:lnTo>
                      <a:pt x="7" y="150"/>
                    </a:lnTo>
                    <a:lnTo>
                      <a:pt x="18" y="135"/>
                    </a:lnTo>
                    <a:lnTo>
                      <a:pt x="30" y="119"/>
                    </a:lnTo>
                    <a:lnTo>
                      <a:pt x="42" y="103"/>
                    </a:lnTo>
                    <a:lnTo>
                      <a:pt x="60" y="90"/>
                    </a:lnTo>
                    <a:lnTo>
                      <a:pt x="79" y="76"/>
                    </a:lnTo>
                    <a:lnTo>
                      <a:pt x="102" y="62"/>
                    </a:lnTo>
                    <a:lnTo>
                      <a:pt x="122" y="50"/>
                    </a:lnTo>
                    <a:lnTo>
                      <a:pt x="148" y="38"/>
                    </a:lnTo>
                    <a:lnTo>
                      <a:pt x="175" y="29"/>
                    </a:lnTo>
                    <a:lnTo>
                      <a:pt x="203" y="20"/>
                    </a:lnTo>
                    <a:lnTo>
                      <a:pt x="235" y="12"/>
                    </a:lnTo>
                    <a:lnTo>
                      <a:pt x="262" y="7"/>
                    </a:lnTo>
                    <a:lnTo>
                      <a:pt x="296" y="2"/>
                    </a:lnTo>
                  </a:path>
                </a:pathLst>
              </a:custGeom>
              <a:solidFill>
                <a:srgbClr val="003399"/>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0" name="Freeform 20"/>
              <p:cNvSpPr>
                <a:spLocks/>
              </p:cNvSpPr>
              <p:nvPr/>
            </p:nvSpPr>
            <p:spPr bwMode="auto">
              <a:xfrm>
                <a:off x="3337" y="3624"/>
                <a:ext cx="338" cy="143"/>
              </a:xfrm>
              <a:custGeom>
                <a:avLst/>
                <a:gdLst>
                  <a:gd name="T0" fmla="*/ 337 w 338"/>
                  <a:gd name="T1" fmla="*/ 140 h 143"/>
                  <a:gd name="T2" fmla="*/ 337 w 338"/>
                  <a:gd name="T3" fmla="*/ 140 h 143"/>
                  <a:gd name="T4" fmla="*/ 335 w 338"/>
                  <a:gd name="T5" fmla="*/ 123 h 143"/>
                  <a:gd name="T6" fmla="*/ 326 w 338"/>
                  <a:gd name="T7" fmla="*/ 105 h 143"/>
                  <a:gd name="T8" fmla="*/ 315 w 338"/>
                  <a:gd name="T9" fmla="*/ 88 h 143"/>
                  <a:gd name="T10" fmla="*/ 303 w 338"/>
                  <a:gd name="T11" fmla="*/ 75 h 143"/>
                  <a:gd name="T12" fmla="*/ 289 w 338"/>
                  <a:gd name="T13" fmla="*/ 63 h 143"/>
                  <a:gd name="T14" fmla="*/ 271 w 338"/>
                  <a:gd name="T15" fmla="*/ 49 h 143"/>
                  <a:gd name="T16" fmla="*/ 251 w 338"/>
                  <a:gd name="T17" fmla="*/ 39 h 143"/>
                  <a:gd name="T18" fmla="*/ 230 w 338"/>
                  <a:gd name="T19" fmla="*/ 30 h 143"/>
                  <a:gd name="T20" fmla="*/ 205 w 338"/>
                  <a:gd name="T21" fmla="*/ 21 h 143"/>
                  <a:gd name="T22" fmla="*/ 180 w 338"/>
                  <a:gd name="T23" fmla="*/ 13 h 143"/>
                  <a:gd name="T24" fmla="*/ 153 w 338"/>
                  <a:gd name="T25" fmla="*/ 8 h 143"/>
                  <a:gd name="T26" fmla="*/ 124 w 338"/>
                  <a:gd name="T27" fmla="*/ 3 h 143"/>
                  <a:gd name="T28" fmla="*/ 95 w 338"/>
                  <a:gd name="T29" fmla="*/ 0 h 143"/>
                  <a:gd name="T30" fmla="*/ 63 w 338"/>
                  <a:gd name="T31" fmla="*/ 0 h 143"/>
                  <a:gd name="T32" fmla="*/ 33 w 338"/>
                  <a:gd name="T33" fmla="*/ 0 h 143"/>
                  <a:gd name="T34" fmla="*/ 0 w 338"/>
                  <a:gd name="T35" fmla="*/ 2 h 143"/>
                  <a:gd name="T36" fmla="*/ 2 w 338"/>
                  <a:gd name="T37" fmla="*/ 17 h 143"/>
                  <a:gd name="T38" fmla="*/ 33 w 338"/>
                  <a:gd name="T39" fmla="*/ 16 h 143"/>
                  <a:gd name="T40" fmla="*/ 65 w 338"/>
                  <a:gd name="T41" fmla="*/ 15 h 143"/>
                  <a:gd name="T42" fmla="*/ 95 w 338"/>
                  <a:gd name="T43" fmla="*/ 16 h 143"/>
                  <a:gd name="T44" fmla="*/ 122 w 338"/>
                  <a:gd name="T45" fmla="*/ 19 h 143"/>
                  <a:gd name="T46" fmla="*/ 150 w 338"/>
                  <a:gd name="T47" fmla="*/ 22 h 143"/>
                  <a:gd name="T48" fmla="*/ 176 w 338"/>
                  <a:gd name="T49" fmla="*/ 29 h 143"/>
                  <a:gd name="T50" fmla="*/ 200 w 338"/>
                  <a:gd name="T51" fmla="*/ 36 h 143"/>
                  <a:gd name="T52" fmla="*/ 223 w 338"/>
                  <a:gd name="T53" fmla="*/ 44 h 143"/>
                  <a:gd name="T54" fmla="*/ 244 w 338"/>
                  <a:gd name="T55" fmla="*/ 51 h 143"/>
                  <a:gd name="T56" fmla="*/ 262 w 338"/>
                  <a:gd name="T57" fmla="*/ 61 h 143"/>
                  <a:gd name="T58" fmla="*/ 278 w 338"/>
                  <a:gd name="T59" fmla="*/ 73 h 143"/>
                  <a:gd name="T60" fmla="*/ 293 w 338"/>
                  <a:gd name="T61" fmla="*/ 86 h 143"/>
                  <a:gd name="T62" fmla="*/ 304 w 338"/>
                  <a:gd name="T63" fmla="*/ 99 h 143"/>
                  <a:gd name="T64" fmla="*/ 312 w 338"/>
                  <a:gd name="T65" fmla="*/ 111 h 143"/>
                  <a:gd name="T66" fmla="*/ 318 w 338"/>
                  <a:gd name="T67" fmla="*/ 129 h 143"/>
                  <a:gd name="T68" fmla="*/ 321 w 338"/>
                  <a:gd name="T69" fmla="*/ 142 h 143"/>
                  <a:gd name="T70" fmla="*/ 337 w 338"/>
                  <a:gd name="T71" fmla="*/ 140 h 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8"/>
                  <a:gd name="T109" fmla="*/ 0 h 143"/>
                  <a:gd name="T110" fmla="*/ 338 w 338"/>
                  <a:gd name="T111" fmla="*/ 143 h 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8" h="143">
                    <a:moveTo>
                      <a:pt x="337" y="140"/>
                    </a:moveTo>
                    <a:lnTo>
                      <a:pt x="337" y="140"/>
                    </a:lnTo>
                    <a:lnTo>
                      <a:pt x="335" y="123"/>
                    </a:lnTo>
                    <a:lnTo>
                      <a:pt x="326" y="105"/>
                    </a:lnTo>
                    <a:lnTo>
                      <a:pt x="315" y="88"/>
                    </a:lnTo>
                    <a:lnTo>
                      <a:pt x="303" y="75"/>
                    </a:lnTo>
                    <a:lnTo>
                      <a:pt x="289" y="63"/>
                    </a:lnTo>
                    <a:lnTo>
                      <a:pt x="271" y="49"/>
                    </a:lnTo>
                    <a:lnTo>
                      <a:pt x="251" y="39"/>
                    </a:lnTo>
                    <a:lnTo>
                      <a:pt x="230" y="30"/>
                    </a:lnTo>
                    <a:lnTo>
                      <a:pt x="205" y="21"/>
                    </a:lnTo>
                    <a:lnTo>
                      <a:pt x="180" y="13"/>
                    </a:lnTo>
                    <a:lnTo>
                      <a:pt x="153" y="8"/>
                    </a:lnTo>
                    <a:lnTo>
                      <a:pt x="124" y="3"/>
                    </a:lnTo>
                    <a:lnTo>
                      <a:pt x="95" y="0"/>
                    </a:lnTo>
                    <a:lnTo>
                      <a:pt x="63" y="0"/>
                    </a:lnTo>
                    <a:lnTo>
                      <a:pt x="33" y="0"/>
                    </a:lnTo>
                    <a:lnTo>
                      <a:pt x="0" y="2"/>
                    </a:lnTo>
                    <a:lnTo>
                      <a:pt x="2" y="17"/>
                    </a:lnTo>
                    <a:lnTo>
                      <a:pt x="33" y="16"/>
                    </a:lnTo>
                    <a:lnTo>
                      <a:pt x="65" y="15"/>
                    </a:lnTo>
                    <a:lnTo>
                      <a:pt x="95" y="16"/>
                    </a:lnTo>
                    <a:lnTo>
                      <a:pt x="122" y="19"/>
                    </a:lnTo>
                    <a:lnTo>
                      <a:pt x="150" y="22"/>
                    </a:lnTo>
                    <a:lnTo>
                      <a:pt x="176" y="29"/>
                    </a:lnTo>
                    <a:lnTo>
                      <a:pt x="200" y="36"/>
                    </a:lnTo>
                    <a:lnTo>
                      <a:pt x="223" y="44"/>
                    </a:lnTo>
                    <a:lnTo>
                      <a:pt x="244" y="51"/>
                    </a:lnTo>
                    <a:lnTo>
                      <a:pt x="262" y="61"/>
                    </a:lnTo>
                    <a:lnTo>
                      <a:pt x="278" y="73"/>
                    </a:lnTo>
                    <a:lnTo>
                      <a:pt x="293" y="86"/>
                    </a:lnTo>
                    <a:lnTo>
                      <a:pt x="304" y="99"/>
                    </a:lnTo>
                    <a:lnTo>
                      <a:pt x="312" y="111"/>
                    </a:lnTo>
                    <a:lnTo>
                      <a:pt x="318" y="129"/>
                    </a:lnTo>
                    <a:lnTo>
                      <a:pt x="321" y="142"/>
                    </a:lnTo>
                    <a:lnTo>
                      <a:pt x="337" y="140"/>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1" name="Freeform 21"/>
              <p:cNvSpPr>
                <a:spLocks/>
              </p:cNvSpPr>
              <p:nvPr/>
            </p:nvSpPr>
            <p:spPr bwMode="auto">
              <a:xfrm>
                <a:off x="3375" y="3771"/>
                <a:ext cx="302" cy="206"/>
              </a:xfrm>
              <a:custGeom>
                <a:avLst/>
                <a:gdLst>
                  <a:gd name="T0" fmla="*/ 1 w 302"/>
                  <a:gd name="T1" fmla="*/ 205 h 206"/>
                  <a:gd name="T2" fmla="*/ 1 w 302"/>
                  <a:gd name="T3" fmla="*/ 205 h 206"/>
                  <a:gd name="T4" fmla="*/ 33 w 302"/>
                  <a:gd name="T5" fmla="*/ 201 h 206"/>
                  <a:gd name="T6" fmla="*/ 61 w 302"/>
                  <a:gd name="T7" fmla="*/ 196 h 206"/>
                  <a:gd name="T8" fmla="*/ 93 w 302"/>
                  <a:gd name="T9" fmla="*/ 186 h 206"/>
                  <a:gd name="T10" fmla="*/ 121 w 302"/>
                  <a:gd name="T11" fmla="*/ 179 h 206"/>
                  <a:gd name="T12" fmla="*/ 148 w 302"/>
                  <a:gd name="T13" fmla="*/ 169 h 206"/>
                  <a:gd name="T14" fmla="*/ 175 w 302"/>
                  <a:gd name="T15" fmla="*/ 157 h 206"/>
                  <a:gd name="T16" fmla="*/ 196 w 302"/>
                  <a:gd name="T17" fmla="*/ 147 h 206"/>
                  <a:gd name="T18" fmla="*/ 219 w 302"/>
                  <a:gd name="T19" fmla="*/ 133 h 206"/>
                  <a:gd name="T20" fmla="*/ 238 w 302"/>
                  <a:gd name="T21" fmla="*/ 119 h 206"/>
                  <a:gd name="T22" fmla="*/ 255 w 302"/>
                  <a:gd name="T23" fmla="*/ 104 h 206"/>
                  <a:gd name="T24" fmla="*/ 269 w 302"/>
                  <a:gd name="T25" fmla="*/ 89 h 206"/>
                  <a:gd name="T26" fmla="*/ 282 w 302"/>
                  <a:gd name="T27" fmla="*/ 74 h 206"/>
                  <a:gd name="T28" fmla="*/ 290 w 302"/>
                  <a:gd name="T29" fmla="*/ 56 h 206"/>
                  <a:gd name="T30" fmla="*/ 296 w 302"/>
                  <a:gd name="T31" fmla="*/ 36 h 206"/>
                  <a:gd name="T32" fmla="*/ 301 w 302"/>
                  <a:gd name="T33" fmla="*/ 20 h 206"/>
                  <a:gd name="T34" fmla="*/ 300 w 302"/>
                  <a:gd name="T35" fmla="*/ 0 h 206"/>
                  <a:gd name="T36" fmla="*/ 284 w 302"/>
                  <a:gd name="T37" fmla="*/ 2 h 206"/>
                  <a:gd name="T38" fmla="*/ 284 w 302"/>
                  <a:gd name="T39" fmla="*/ 18 h 206"/>
                  <a:gd name="T40" fmla="*/ 283 w 302"/>
                  <a:gd name="T41" fmla="*/ 33 h 206"/>
                  <a:gd name="T42" fmla="*/ 277 w 302"/>
                  <a:gd name="T43" fmla="*/ 49 h 206"/>
                  <a:gd name="T44" fmla="*/ 267 w 302"/>
                  <a:gd name="T45" fmla="*/ 64 h 206"/>
                  <a:gd name="T46" fmla="*/ 257 w 302"/>
                  <a:gd name="T47" fmla="*/ 80 h 206"/>
                  <a:gd name="T48" fmla="*/ 243 w 302"/>
                  <a:gd name="T49" fmla="*/ 93 h 206"/>
                  <a:gd name="T50" fmla="*/ 228 w 302"/>
                  <a:gd name="T51" fmla="*/ 107 h 206"/>
                  <a:gd name="T52" fmla="*/ 208 w 302"/>
                  <a:gd name="T53" fmla="*/ 121 h 206"/>
                  <a:gd name="T54" fmla="*/ 188 w 302"/>
                  <a:gd name="T55" fmla="*/ 133 h 206"/>
                  <a:gd name="T56" fmla="*/ 167 w 302"/>
                  <a:gd name="T57" fmla="*/ 145 h 206"/>
                  <a:gd name="T58" fmla="*/ 142 w 302"/>
                  <a:gd name="T59" fmla="*/ 155 h 206"/>
                  <a:gd name="T60" fmla="*/ 116 w 302"/>
                  <a:gd name="T61" fmla="*/ 165 h 206"/>
                  <a:gd name="T62" fmla="*/ 88 w 302"/>
                  <a:gd name="T63" fmla="*/ 173 h 206"/>
                  <a:gd name="T64" fmla="*/ 60 w 302"/>
                  <a:gd name="T65" fmla="*/ 181 h 206"/>
                  <a:gd name="T66" fmla="*/ 29 w 302"/>
                  <a:gd name="T67" fmla="*/ 186 h 206"/>
                  <a:gd name="T68" fmla="*/ 0 w 302"/>
                  <a:gd name="T69" fmla="*/ 191 h 206"/>
                  <a:gd name="T70" fmla="*/ 1 w 302"/>
                  <a:gd name="T71" fmla="*/ 205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2"/>
                  <a:gd name="T109" fmla="*/ 0 h 206"/>
                  <a:gd name="T110" fmla="*/ 302 w 302"/>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2" h="206">
                    <a:moveTo>
                      <a:pt x="1" y="205"/>
                    </a:moveTo>
                    <a:lnTo>
                      <a:pt x="1" y="205"/>
                    </a:lnTo>
                    <a:lnTo>
                      <a:pt x="33" y="201"/>
                    </a:lnTo>
                    <a:lnTo>
                      <a:pt x="61" y="196"/>
                    </a:lnTo>
                    <a:lnTo>
                      <a:pt x="93" y="186"/>
                    </a:lnTo>
                    <a:lnTo>
                      <a:pt x="121" y="179"/>
                    </a:lnTo>
                    <a:lnTo>
                      <a:pt x="148" y="169"/>
                    </a:lnTo>
                    <a:lnTo>
                      <a:pt x="175" y="157"/>
                    </a:lnTo>
                    <a:lnTo>
                      <a:pt x="196" y="147"/>
                    </a:lnTo>
                    <a:lnTo>
                      <a:pt x="219" y="133"/>
                    </a:lnTo>
                    <a:lnTo>
                      <a:pt x="238" y="119"/>
                    </a:lnTo>
                    <a:lnTo>
                      <a:pt x="255" y="104"/>
                    </a:lnTo>
                    <a:lnTo>
                      <a:pt x="269" y="89"/>
                    </a:lnTo>
                    <a:lnTo>
                      <a:pt x="282" y="74"/>
                    </a:lnTo>
                    <a:lnTo>
                      <a:pt x="290" y="56"/>
                    </a:lnTo>
                    <a:lnTo>
                      <a:pt x="296" y="36"/>
                    </a:lnTo>
                    <a:lnTo>
                      <a:pt x="301" y="20"/>
                    </a:lnTo>
                    <a:lnTo>
                      <a:pt x="300" y="0"/>
                    </a:lnTo>
                    <a:lnTo>
                      <a:pt x="284" y="2"/>
                    </a:lnTo>
                    <a:lnTo>
                      <a:pt x="284" y="18"/>
                    </a:lnTo>
                    <a:lnTo>
                      <a:pt x="283" y="33"/>
                    </a:lnTo>
                    <a:lnTo>
                      <a:pt x="277" y="49"/>
                    </a:lnTo>
                    <a:lnTo>
                      <a:pt x="267" y="64"/>
                    </a:lnTo>
                    <a:lnTo>
                      <a:pt x="257" y="80"/>
                    </a:lnTo>
                    <a:lnTo>
                      <a:pt x="243" y="93"/>
                    </a:lnTo>
                    <a:lnTo>
                      <a:pt x="228" y="107"/>
                    </a:lnTo>
                    <a:lnTo>
                      <a:pt x="208" y="121"/>
                    </a:lnTo>
                    <a:lnTo>
                      <a:pt x="188" y="133"/>
                    </a:lnTo>
                    <a:lnTo>
                      <a:pt x="167" y="145"/>
                    </a:lnTo>
                    <a:lnTo>
                      <a:pt x="142" y="155"/>
                    </a:lnTo>
                    <a:lnTo>
                      <a:pt x="116" y="165"/>
                    </a:lnTo>
                    <a:lnTo>
                      <a:pt x="88" y="173"/>
                    </a:lnTo>
                    <a:lnTo>
                      <a:pt x="60" y="181"/>
                    </a:lnTo>
                    <a:lnTo>
                      <a:pt x="29" y="186"/>
                    </a:lnTo>
                    <a:lnTo>
                      <a:pt x="0" y="191"/>
                    </a:lnTo>
                    <a:lnTo>
                      <a:pt x="1" y="205"/>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2" name="Freeform 22"/>
              <p:cNvSpPr>
                <a:spLocks/>
              </p:cNvSpPr>
              <p:nvPr/>
            </p:nvSpPr>
            <p:spPr bwMode="auto">
              <a:xfrm>
                <a:off x="3030" y="3838"/>
                <a:ext cx="339" cy="143"/>
              </a:xfrm>
              <a:custGeom>
                <a:avLst/>
                <a:gdLst>
                  <a:gd name="T0" fmla="*/ 0 w 339"/>
                  <a:gd name="T1" fmla="*/ 1 h 143"/>
                  <a:gd name="T2" fmla="*/ 0 w 339"/>
                  <a:gd name="T3" fmla="*/ 1 h 143"/>
                  <a:gd name="T4" fmla="*/ 5 w 339"/>
                  <a:gd name="T5" fmla="*/ 20 h 143"/>
                  <a:gd name="T6" fmla="*/ 11 w 339"/>
                  <a:gd name="T7" fmla="*/ 36 h 143"/>
                  <a:gd name="T8" fmla="*/ 22 w 339"/>
                  <a:gd name="T9" fmla="*/ 52 h 143"/>
                  <a:gd name="T10" fmla="*/ 35 w 339"/>
                  <a:gd name="T11" fmla="*/ 67 h 143"/>
                  <a:gd name="T12" fmla="*/ 49 w 339"/>
                  <a:gd name="T13" fmla="*/ 80 h 143"/>
                  <a:gd name="T14" fmla="*/ 67 w 339"/>
                  <a:gd name="T15" fmla="*/ 93 h 143"/>
                  <a:gd name="T16" fmla="*/ 87 w 339"/>
                  <a:gd name="T17" fmla="*/ 104 h 143"/>
                  <a:gd name="T18" fmla="*/ 110 w 339"/>
                  <a:gd name="T19" fmla="*/ 112 h 143"/>
                  <a:gd name="T20" fmla="*/ 132 w 339"/>
                  <a:gd name="T21" fmla="*/ 121 h 143"/>
                  <a:gd name="T22" fmla="*/ 158 w 339"/>
                  <a:gd name="T23" fmla="*/ 128 h 143"/>
                  <a:gd name="T24" fmla="*/ 184 w 339"/>
                  <a:gd name="T25" fmla="*/ 135 h 143"/>
                  <a:gd name="T26" fmla="*/ 214 w 339"/>
                  <a:gd name="T27" fmla="*/ 138 h 143"/>
                  <a:gd name="T28" fmla="*/ 242 w 339"/>
                  <a:gd name="T29" fmla="*/ 140 h 143"/>
                  <a:gd name="T30" fmla="*/ 275 w 339"/>
                  <a:gd name="T31" fmla="*/ 142 h 143"/>
                  <a:gd name="T32" fmla="*/ 304 w 339"/>
                  <a:gd name="T33" fmla="*/ 141 h 143"/>
                  <a:gd name="T34" fmla="*/ 338 w 339"/>
                  <a:gd name="T35" fmla="*/ 139 h 143"/>
                  <a:gd name="T36" fmla="*/ 336 w 339"/>
                  <a:gd name="T37" fmla="*/ 125 h 143"/>
                  <a:gd name="T38" fmla="*/ 304 w 339"/>
                  <a:gd name="T39" fmla="*/ 128 h 143"/>
                  <a:gd name="T40" fmla="*/ 275 w 339"/>
                  <a:gd name="T41" fmla="*/ 128 h 143"/>
                  <a:gd name="T42" fmla="*/ 242 w 339"/>
                  <a:gd name="T43" fmla="*/ 126 h 143"/>
                  <a:gd name="T44" fmla="*/ 215 w 339"/>
                  <a:gd name="T45" fmla="*/ 122 h 143"/>
                  <a:gd name="T46" fmla="*/ 188 w 339"/>
                  <a:gd name="T47" fmla="*/ 119 h 143"/>
                  <a:gd name="T48" fmla="*/ 162 w 339"/>
                  <a:gd name="T49" fmla="*/ 113 h 143"/>
                  <a:gd name="T50" fmla="*/ 137 w 339"/>
                  <a:gd name="T51" fmla="*/ 107 h 143"/>
                  <a:gd name="T52" fmla="*/ 114 w 339"/>
                  <a:gd name="T53" fmla="*/ 99 h 143"/>
                  <a:gd name="T54" fmla="*/ 94 w 339"/>
                  <a:gd name="T55" fmla="*/ 88 h 143"/>
                  <a:gd name="T56" fmla="*/ 75 w 339"/>
                  <a:gd name="T57" fmla="*/ 80 h 143"/>
                  <a:gd name="T58" fmla="*/ 59 w 339"/>
                  <a:gd name="T59" fmla="*/ 69 h 143"/>
                  <a:gd name="T60" fmla="*/ 44 w 339"/>
                  <a:gd name="T61" fmla="*/ 56 h 143"/>
                  <a:gd name="T62" fmla="*/ 35 w 339"/>
                  <a:gd name="T63" fmla="*/ 43 h 143"/>
                  <a:gd name="T64" fmla="*/ 24 w 339"/>
                  <a:gd name="T65" fmla="*/ 30 h 143"/>
                  <a:gd name="T66" fmla="*/ 19 w 339"/>
                  <a:gd name="T67" fmla="*/ 14 h 143"/>
                  <a:gd name="T68" fmla="*/ 17 w 339"/>
                  <a:gd name="T69" fmla="*/ 0 h 143"/>
                  <a:gd name="T70" fmla="*/ 0 w 339"/>
                  <a:gd name="T71" fmla="*/ 1 h 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143"/>
                  <a:gd name="T110" fmla="*/ 339 w 339"/>
                  <a:gd name="T111" fmla="*/ 143 h 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143">
                    <a:moveTo>
                      <a:pt x="0" y="1"/>
                    </a:moveTo>
                    <a:lnTo>
                      <a:pt x="0" y="1"/>
                    </a:lnTo>
                    <a:lnTo>
                      <a:pt x="5" y="20"/>
                    </a:lnTo>
                    <a:lnTo>
                      <a:pt x="11" y="36"/>
                    </a:lnTo>
                    <a:lnTo>
                      <a:pt x="22" y="52"/>
                    </a:lnTo>
                    <a:lnTo>
                      <a:pt x="35" y="67"/>
                    </a:lnTo>
                    <a:lnTo>
                      <a:pt x="49" y="80"/>
                    </a:lnTo>
                    <a:lnTo>
                      <a:pt x="67" y="93"/>
                    </a:lnTo>
                    <a:lnTo>
                      <a:pt x="87" y="104"/>
                    </a:lnTo>
                    <a:lnTo>
                      <a:pt x="110" y="112"/>
                    </a:lnTo>
                    <a:lnTo>
                      <a:pt x="132" y="121"/>
                    </a:lnTo>
                    <a:lnTo>
                      <a:pt x="158" y="128"/>
                    </a:lnTo>
                    <a:lnTo>
                      <a:pt x="184" y="135"/>
                    </a:lnTo>
                    <a:lnTo>
                      <a:pt x="214" y="138"/>
                    </a:lnTo>
                    <a:lnTo>
                      <a:pt x="242" y="140"/>
                    </a:lnTo>
                    <a:lnTo>
                      <a:pt x="275" y="142"/>
                    </a:lnTo>
                    <a:lnTo>
                      <a:pt x="304" y="141"/>
                    </a:lnTo>
                    <a:lnTo>
                      <a:pt x="338" y="139"/>
                    </a:lnTo>
                    <a:lnTo>
                      <a:pt x="336" y="125"/>
                    </a:lnTo>
                    <a:lnTo>
                      <a:pt x="304" y="128"/>
                    </a:lnTo>
                    <a:lnTo>
                      <a:pt x="275" y="128"/>
                    </a:lnTo>
                    <a:lnTo>
                      <a:pt x="242" y="126"/>
                    </a:lnTo>
                    <a:lnTo>
                      <a:pt x="215" y="122"/>
                    </a:lnTo>
                    <a:lnTo>
                      <a:pt x="188" y="119"/>
                    </a:lnTo>
                    <a:lnTo>
                      <a:pt x="162" y="113"/>
                    </a:lnTo>
                    <a:lnTo>
                      <a:pt x="137" y="107"/>
                    </a:lnTo>
                    <a:lnTo>
                      <a:pt x="114" y="99"/>
                    </a:lnTo>
                    <a:lnTo>
                      <a:pt x="94" y="88"/>
                    </a:lnTo>
                    <a:lnTo>
                      <a:pt x="75" y="80"/>
                    </a:lnTo>
                    <a:lnTo>
                      <a:pt x="59" y="69"/>
                    </a:lnTo>
                    <a:lnTo>
                      <a:pt x="44" y="56"/>
                    </a:lnTo>
                    <a:lnTo>
                      <a:pt x="35" y="43"/>
                    </a:lnTo>
                    <a:lnTo>
                      <a:pt x="24" y="30"/>
                    </a:lnTo>
                    <a:lnTo>
                      <a:pt x="19" y="14"/>
                    </a:lnTo>
                    <a:lnTo>
                      <a:pt x="17" y="0"/>
                    </a:lnTo>
                    <a:lnTo>
                      <a:pt x="0" y="1"/>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3" name="Freeform 23"/>
              <p:cNvSpPr>
                <a:spLocks/>
              </p:cNvSpPr>
              <p:nvPr/>
            </p:nvSpPr>
            <p:spPr bwMode="auto">
              <a:xfrm>
                <a:off x="3030" y="3627"/>
                <a:ext cx="303" cy="205"/>
              </a:xfrm>
              <a:custGeom>
                <a:avLst/>
                <a:gdLst>
                  <a:gd name="T0" fmla="*/ 299 w 303"/>
                  <a:gd name="T1" fmla="*/ 0 h 205"/>
                  <a:gd name="T2" fmla="*/ 299 w 303"/>
                  <a:gd name="T3" fmla="*/ 0 h 205"/>
                  <a:gd name="T4" fmla="*/ 266 w 303"/>
                  <a:gd name="T5" fmla="*/ 5 h 205"/>
                  <a:gd name="T6" fmla="*/ 238 w 303"/>
                  <a:gd name="T7" fmla="*/ 11 h 205"/>
                  <a:gd name="T8" fmla="*/ 206 w 303"/>
                  <a:gd name="T9" fmla="*/ 18 h 205"/>
                  <a:gd name="T10" fmla="*/ 179 w 303"/>
                  <a:gd name="T11" fmla="*/ 26 h 205"/>
                  <a:gd name="T12" fmla="*/ 150 w 303"/>
                  <a:gd name="T13" fmla="*/ 37 h 205"/>
                  <a:gd name="T14" fmla="*/ 126 w 303"/>
                  <a:gd name="T15" fmla="*/ 47 h 205"/>
                  <a:gd name="T16" fmla="*/ 103 w 303"/>
                  <a:gd name="T17" fmla="*/ 60 h 205"/>
                  <a:gd name="T18" fmla="*/ 82 w 303"/>
                  <a:gd name="T19" fmla="*/ 73 h 205"/>
                  <a:gd name="T20" fmla="*/ 62 w 303"/>
                  <a:gd name="T21" fmla="*/ 87 h 205"/>
                  <a:gd name="T22" fmla="*/ 45 w 303"/>
                  <a:gd name="T23" fmla="*/ 101 h 205"/>
                  <a:gd name="T24" fmla="*/ 32 w 303"/>
                  <a:gd name="T25" fmla="*/ 117 h 205"/>
                  <a:gd name="T26" fmla="*/ 18 w 303"/>
                  <a:gd name="T27" fmla="*/ 134 h 205"/>
                  <a:gd name="T28" fmla="*/ 9 w 303"/>
                  <a:gd name="T29" fmla="*/ 148 h 205"/>
                  <a:gd name="T30" fmla="*/ 2 w 303"/>
                  <a:gd name="T31" fmla="*/ 167 h 205"/>
                  <a:gd name="T32" fmla="*/ 1 w 303"/>
                  <a:gd name="T33" fmla="*/ 186 h 205"/>
                  <a:gd name="T34" fmla="*/ 0 w 303"/>
                  <a:gd name="T35" fmla="*/ 204 h 205"/>
                  <a:gd name="T36" fmla="*/ 16 w 303"/>
                  <a:gd name="T37" fmla="*/ 203 h 205"/>
                  <a:gd name="T38" fmla="*/ 16 w 303"/>
                  <a:gd name="T39" fmla="*/ 188 h 205"/>
                  <a:gd name="T40" fmla="*/ 16 w 303"/>
                  <a:gd name="T41" fmla="*/ 171 h 205"/>
                  <a:gd name="T42" fmla="*/ 23 w 303"/>
                  <a:gd name="T43" fmla="*/ 157 h 205"/>
                  <a:gd name="T44" fmla="*/ 32 w 303"/>
                  <a:gd name="T45" fmla="*/ 141 h 205"/>
                  <a:gd name="T46" fmla="*/ 42 w 303"/>
                  <a:gd name="T47" fmla="*/ 126 h 205"/>
                  <a:gd name="T48" fmla="*/ 56 w 303"/>
                  <a:gd name="T49" fmla="*/ 111 h 205"/>
                  <a:gd name="T50" fmla="*/ 72 w 303"/>
                  <a:gd name="T51" fmla="*/ 98 h 205"/>
                  <a:gd name="T52" fmla="*/ 90 w 303"/>
                  <a:gd name="T53" fmla="*/ 86 h 205"/>
                  <a:gd name="T54" fmla="*/ 110 w 303"/>
                  <a:gd name="T55" fmla="*/ 74 h 205"/>
                  <a:gd name="T56" fmla="*/ 133 w 303"/>
                  <a:gd name="T57" fmla="*/ 62 h 205"/>
                  <a:gd name="T58" fmla="*/ 158 w 303"/>
                  <a:gd name="T59" fmla="*/ 49 h 205"/>
                  <a:gd name="T60" fmla="*/ 183 w 303"/>
                  <a:gd name="T61" fmla="*/ 41 h 205"/>
                  <a:gd name="T62" fmla="*/ 210 w 303"/>
                  <a:gd name="T63" fmla="*/ 34 h 205"/>
                  <a:gd name="T64" fmla="*/ 241 w 303"/>
                  <a:gd name="T65" fmla="*/ 26 h 205"/>
                  <a:gd name="T66" fmla="*/ 269 w 303"/>
                  <a:gd name="T67" fmla="*/ 21 h 205"/>
                  <a:gd name="T68" fmla="*/ 302 w 303"/>
                  <a:gd name="T69" fmla="*/ 15 h 205"/>
                  <a:gd name="T70" fmla="*/ 299 w 303"/>
                  <a:gd name="T71" fmla="*/ 0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205"/>
                  <a:gd name="T110" fmla="*/ 303 w 303"/>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205">
                    <a:moveTo>
                      <a:pt x="299" y="0"/>
                    </a:moveTo>
                    <a:lnTo>
                      <a:pt x="299" y="0"/>
                    </a:lnTo>
                    <a:lnTo>
                      <a:pt x="266" y="5"/>
                    </a:lnTo>
                    <a:lnTo>
                      <a:pt x="238" y="11"/>
                    </a:lnTo>
                    <a:lnTo>
                      <a:pt x="206" y="18"/>
                    </a:lnTo>
                    <a:lnTo>
                      <a:pt x="179" y="26"/>
                    </a:lnTo>
                    <a:lnTo>
                      <a:pt x="150" y="37"/>
                    </a:lnTo>
                    <a:lnTo>
                      <a:pt x="126" y="47"/>
                    </a:lnTo>
                    <a:lnTo>
                      <a:pt x="103" y="60"/>
                    </a:lnTo>
                    <a:lnTo>
                      <a:pt x="82" y="73"/>
                    </a:lnTo>
                    <a:lnTo>
                      <a:pt x="62" y="87"/>
                    </a:lnTo>
                    <a:lnTo>
                      <a:pt x="45" y="101"/>
                    </a:lnTo>
                    <a:lnTo>
                      <a:pt x="32" y="117"/>
                    </a:lnTo>
                    <a:lnTo>
                      <a:pt x="18" y="134"/>
                    </a:lnTo>
                    <a:lnTo>
                      <a:pt x="9" y="148"/>
                    </a:lnTo>
                    <a:lnTo>
                      <a:pt x="2" y="167"/>
                    </a:lnTo>
                    <a:lnTo>
                      <a:pt x="1" y="186"/>
                    </a:lnTo>
                    <a:lnTo>
                      <a:pt x="0" y="204"/>
                    </a:lnTo>
                    <a:lnTo>
                      <a:pt x="16" y="203"/>
                    </a:lnTo>
                    <a:lnTo>
                      <a:pt x="16" y="188"/>
                    </a:lnTo>
                    <a:lnTo>
                      <a:pt x="16" y="171"/>
                    </a:lnTo>
                    <a:lnTo>
                      <a:pt x="23" y="157"/>
                    </a:lnTo>
                    <a:lnTo>
                      <a:pt x="32" y="141"/>
                    </a:lnTo>
                    <a:lnTo>
                      <a:pt x="42" y="126"/>
                    </a:lnTo>
                    <a:lnTo>
                      <a:pt x="56" y="111"/>
                    </a:lnTo>
                    <a:lnTo>
                      <a:pt x="72" y="98"/>
                    </a:lnTo>
                    <a:lnTo>
                      <a:pt x="90" y="86"/>
                    </a:lnTo>
                    <a:lnTo>
                      <a:pt x="110" y="74"/>
                    </a:lnTo>
                    <a:lnTo>
                      <a:pt x="133" y="62"/>
                    </a:lnTo>
                    <a:lnTo>
                      <a:pt x="158" y="49"/>
                    </a:lnTo>
                    <a:lnTo>
                      <a:pt x="183" y="41"/>
                    </a:lnTo>
                    <a:lnTo>
                      <a:pt x="210" y="34"/>
                    </a:lnTo>
                    <a:lnTo>
                      <a:pt x="241" y="26"/>
                    </a:lnTo>
                    <a:lnTo>
                      <a:pt x="269" y="21"/>
                    </a:lnTo>
                    <a:lnTo>
                      <a:pt x="302" y="15"/>
                    </a:lnTo>
                    <a:lnTo>
                      <a:pt x="299" y="0"/>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4" name="Freeform 24"/>
              <p:cNvSpPr>
                <a:spLocks/>
              </p:cNvSpPr>
              <p:nvPr/>
            </p:nvSpPr>
            <p:spPr bwMode="auto">
              <a:xfrm>
                <a:off x="2216" y="3628"/>
                <a:ext cx="509" cy="272"/>
              </a:xfrm>
              <a:custGeom>
                <a:avLst/>
                <a:gdLst>
                  <a:gd name="T0" fmla="*/ 267 w 509"/>
                  <a:gd name="T1" fmla="*/ 0 h 272"/>
                  <a:gd name="T2" fmla="*/ 314 w 509"/>
                  <a:gd name="T3" fmla="*/ 1 h 272"/>
                  <a:gd name="T4" fmla="*/ 363 w 509"/>
                  <a:gd name="T5" fmla="*/ 6 h 272"/>
                  <a:gd name="T6" fmla="*/ 404 w 509"/>
                  <a:gd name="T7" fmla="*/ 15 h 272"/>
                  <a:gd name="T8" fmla="*/ 439 w 509"/>
                  <a:gd name="T9" fmla="*/ 32 h 272"/>
                  <a:gd name="T10" fmla="*/ 467 w 509"/>
                  <a:gd name="T11" fmla="*/ 48 h 272"/>
                  <a:gd name="T12" fmla="*/ 491 w 509"/>
                  <a:gd name="T13" fmla="*/ 71 h 272"/>
                  <a:gd name="T14" fmla="*/ 505 w 509"/>
                  <a:gd name="T15" fmla="*/ 95 h 272"/>
                  <a:gd name="T16" fmla="*/ 508 w 509"/>
                  <a:gd name="T17" fmla="*/ 124 h 272"/>
                  <a:gd name="T18" fmla="*/ 499 w 509"/>
                  <a:gd name="T19" fmla="*/ 150 h 272"/>
                  <a:gd name="T20" fmla="*/ 482 w 509"/>
                  <a:gd name="T21" fmla="*/ 177 h 272"/>
                  <a:gd name="T22" fmla="*/ 456 w 509"/>
                  <a:gd name="T23" fmla="*/ 200 h 272"/>
                  <a:gd name="T24" fmla="*/ 426 w 509"/>
                  <a:gd name="T25" fmla="*/ 222 h 272"/>
                  <a:gd name="T26" fmla="*/ 388 w 509"/>
                  <a:gd name="T27" fmla="*/ 241 h 272"/>
                  <a:gd name="T28" fmla="*/ 343 w 509"/>
                  <a:gd name="T29" fmla="*/ 257 h 272"/>
                  <a:gd name="T30" fmla="*/ 296 w 509"/>
                  <a:gd name="T31" fmla="*/ 265 h 272"/>
                  <a:gd name="T32" fmla="*/ 241 w 509"/>
                  <a:gd name="T33" fmla="*/ 270 h 272"/>
                  <a:gd name="T34" fmla="*/ 194 w 509"/>
                  <a:gd name="T35" fmla="*/ 271 h 272"/>
                  <a:gd name="T36" fmla="*/ 146 w 509"/>
                  <a:gd name="T37" fmla="*/ 266 h 272"/>
                  <a:gd name="T38" fmla="*/ 105 w 509"/>
                  <a:gd name="T39" fmla="*/ 256 h 272"/>
                  <a:gd name="T40" fmla="*/ 68 w 509"/>
                  <a:gd name="T41" fmla="*/ 240 h 272"/>
                  <a:gd name="T42" fmla="*/ 38 w 509"/>
                  <a:gd name="T43" fmla="*/ 224 h 272"/>
                  <a:gd name="T44" fmla="*/ 16 w 509"/>
                  <a:gd name="T45" fmla="*/ 201 h 272"/>
                  <a:gd name="T46" fmla="*/ 3 w 509"/>
                  <a:gd name="T47" fmla="*/ 176 h 272"/>
                  <a:gd name="T48" fmla="*/ 0 w 509"/>
                  <a:gd name="T49" fmla="*/ 147 h 272"/>
                  <a:gd name="T50" fmla="*/ 7 w 509"/>
                  <a:gd name="T51" fmla="*/ 122 h 272"/>
                  <a:gd name="T52" fmla="*/ 24 w 509"/>
                  <a:gd name="T53" fmla="*/ 95 h 272"/>
                  <a:gd name="T54" fmla="*/ 49 w 509"/>
                  <a:gd name="T55" fmla="*/ 72 h 272"/>
                  <a:gd name="T56" fmla="*/ 83 w 509"/>
                  <a:gd name="T57" fmla="*/ 49 h 272"/>
                  <a:gd name="T58" fmla="*/ 121 w 509"/>
                  <a:gd name="T59" fmla="*/ 31 h 272"/>
                  <a:gd name="T60" fmla="*/ 165 w 509"/>
                  <a:gd name="T61" fmla="*/ 16 h 272"/>
                  <a:gd name="T62" fmla="*/ 214 w 509"/>
                  <a:gd name="T63" fmla="*/ 5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9"/>
                  <a:gd name="T97" fmla="*/ 0 h 272"/>
                  <a:gd name="T98" fmla="*/ 509 w 509"/>
                  <a:gd name="T99" fmla="*/ 272 h 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9" h="272">
                    <a:moveTo>
                      <a:pt x="240" y="2"/>
                    </a:moveTo>
                    <a:lnTo>
                      <a:pt x="267" y="0"/>
                    </a:lnTo>
                    <a:lnTo>
                      <a:pt x="290" y="0"/>
                    </a:lnTo>
                    <a:lnTo>
                      <a:pt x="314" y="1"/>
                    </a:lnTo>
                    <a:lnTo>
                      <a:pt x="340" y="3"/>
                    </a:lnTo>
                    <a:lnTo>
                      <a:pt x="363" y="6"/>
                    </a:lnTo>
                    <a:lnTo>
                      <a:pt x="384" y="11"/>
                    </a:lnTo>
                    <a:lnTo>
                      <a:pt x="404" y="15"/>
                    </a:lnTo>
                    <a:lnTo>
                      <a:pt x="423" y="25"/>
                    </a:lnTo>
                    <a:lnTo>
                      <a:pt x="439" y="32"/>
                    </a:lnTo>
                    <a:lnTo>
                      <a:pt x="455" y="39"/>
                    </a:lnTo>
                    <a:lnTo>
                      <a:pt x="467" y="48"/>
                    </a:lnTo>
                    <a:lnTo>
                      <a:pt x="482" y="61"/>
                    </a:lnTo>
                    <a:lnTo>
                      <a:pt x="491" y="71"/>
                    </a:lnTo>
                    <a:lnTo>
                      <a:pt x="500" y="84"/>
                    </a:lnTo>
                    <a:lnTo>
                      <a:pt x="505" y="95"/>
                    </a:lnTo>
                    <a:lnTo>
                      <a:pt x="508" y="110"/>
                    </a:lnTo>
                    <a:lnTo>
                      <a:pt x="508" y="124"/>
                    </a:lnTo>
                    <a:lnTo>
                      <a:pt x="505" y="137"/>
                    </a:lnTo>
                    <a:lnTo>
                      <a:pt x="499" y="150"/>
                    </a:lnTo>
                    <a:lnTo>
                      <a:pt x="493" y="163"/>
                    </a:lnTo>
                    <a:lnTo>
                      <a:pt x="482" y="177"/>
                    </a:lnTo>
                    <a:lnTo>
                      <a:pt x="471" y="190"/>
                    </a:lnTo>
                    <a:lnTo>
                      <a:pt x="456" y="200"/>
                    </a:lnTo>
                    <a:lnTo>
                      <a:pt x="442" y="212"/>
                    </a:lnTo>
                    <a:lnTo>
                      <a:pt x="426" y="222"/>
                    </a:lnTo>
                    <a:lnTo>
                      <a:pt x="407" y="233"/>
                    </a:lnTo>
                    <a:lnTo>
                      <a:pt x="388" y="241"/>
                    </a:lnTo>
                    <a:lnTo>
                      <a:pt x="365" y="249"/>
                    </a:lnTo>
                    <a:lnTo>
                      <a:pt x="343" y="257"/>
                    </a:lnTo>
                    <a:lnTo>
                      <a:pt x="318" y="261"/>
                    </a:lnTo>
                    <a:lnTo>
                      <a:pt x="296" y="265"/>
                    </a:lnTo>
                    <a:lnTo>
                      <a:pt x="268" y="269"/>
                    </a:lnTo>
                    <a:lnTo>
                      <a:pt x="241" y="270"/>
                    </a:lnTo>
                    <a:lnTo>
                      <a:pt x="218" y="270"/>
                    </a:lnTo>
                    <a:lnTo>
                      <a:pt x="194" y="271"/>
                    </a:lnTo>
                    <a:lnTo>
                      <a:pt x="169" y="269"/>
                    </a:lnTo>
                    <a:lnTo>
                      <a:pt x="146" y="266"/>
                    </a:lnTo>
                    <a:lnTo>
                      <a:pt x="124" y="262"/>
                    </a:lnTo>
                    <a:lnTo>
                      <a:pt x="105" y="256"/>
                    </a:lnTo>
                    <a:lnTo>
                      <a:pt x="86" y="247"/>
                    </a:lnTo>
                    <a:lnTo>
                      <a:pt x="68" y="240"/>
                    </a:lnTo>
                    <a:lnTo>
                      <a:pt x="53" y="232"/>
                    </a:lnTo>
                    <a:lnTo>
                      <a:pt x="38" y="224"/>
                    </a:lnTo>
                    <a:lnTo>
                      <a:pt x="27" y="211"/>
                    </a:lnTo>
                    <a:lnTo>
                      <a:pt x="16" y="201"/>
                    </a:lnTo>
                    <a:lnTo>
                      <a:pt x="8" y="189"/>
                    </a:lnTo>
                    <a:lnTo>
                      <a:pt x="3" y="176"/>
                    </a:lnTo>
                    <a:lnTo>
                      <a:pt x="0" y="163"/>
                    </a:lnTo>
                    <a:lnTo>
                      <a:pt x="0" y="147"/>
                    </a:lnTo>
                    <a:lnTo>
                      <a:pt x="2" y="136"/>
                    </a:lnTo>
                    <a:lnTo>
                      <a:pt x="7" y="122"/>
                    </a:lnTo>
                    <a:lnTo>
                      <a:pt x="16" y="108"/>
                    </a:lnTo>
                    <a:lnTo>
                      <a:pt x="24" y="95"/>
                    </a:lnTo>
                    <a:lnTo>
                      <a:pt x="37" y="81"/>
                    </a:lnTo>
                    <a:lnTo>
                      <a:pt x="49" y="72"/>
                    </a:lnTo>
                    <a:lnTo>
                      <a:pt x="67" y="61"/>
                    </a:lnTo>
                    <a:lnTo>
                      <a:pt x="83" y="49"/>
                    </a:lnTo>
                    <a:lnTo>
                      <a:pt x="101" y="39"/>
                    </a:lnTo>
                    <a:lnTo>
                      <a:pt x="121" y="31"/>
                    </a:lnTo>
                    <a:lnTo>
                      <a:pt x="144" y="23"/>
                    </a:lnTo>
                    <a:lnTo>
                      <a:pt x="165" y="16"/>
                    </a:lnTo>
                    <a:lnTo>
                      <a:pt x="190" y="9"/>
                    </a:lnTo>
                    <a:lnTo>
                      <a:pt x="214" y="5"/>
                    </a:lnTo>
                    <a:lnTo>
                      <a:pt x="240" y="2"/>
                    </a:lnTo>
                  </a:path>
                </a:pathLst>
              </a:custGeom>
              <a:solidFill>
                <a:srgbClr val="003399"/>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5" name="Freeform 25"/>
              <p:cNvSpPr>
                <a:spLocks/>
              </p:cNvSpPr>
              <p:nvPr/>
            </p:nvSpPr>
            <p:spPr bwMode="auto">
              <a:xfrm>
                <a:off x="2460" y="3619"/>
                <a:ext cx="273" cy="117"/>
              </a:xfrm>
              <a:custGeom>
                <a:avLst/>
                <a:gdLst>
                  <a:gd name="T0" fmla="*/ 272 w 273"/>
                  <a:gd name="T1" fmla="*/ 115 h 117"/>
                  <a:gd name="T2" fmla="*/ 272 w 273"/>
                  <a:gd name="T3" fmla="*/ 115 h 117"/>
                  <a:gd name="T4" fmla="*/ 269 w 273"/>
                  <a:gd name="T5" fmla="*/ 99 h 117"/>
                  <a:gd name="T6" fmla="*/ 263 w 273"/>
                  <a:gd name="T7" fmla="*/ 86 h 117"/>
                  <a:gd name="T8" fmla="*/ 254 w 273"/>
                  <a:gd name="T9" fmla="*/ 72 h 117"/>
                  <a:gd name="T10" fmla="*/ 244 w 273"/>
                  <a:gd name="T11" fmla="*/ 61 h 117"/>
                  <a:gd name="T12" fmla="*/ 231 w 273"/>
                  <a:gd name="T13" fmla="*/ 50 h 117"/>
                  <a:gd name="T14" fmla="*/ 217 w 273"/>
                  <a:gd name="T15" fmla="*/ 41 h 117"/>
                  <a:gd name="T16" fmla="*/ 200 w 273"/>
                  <a:gd name="T17" fmla="*/ 33 h 117"/>
                  <a:gd name="T18" fmla="*/ 182 w 273"/>
                  <a:gd name="T19" fmla="*/ 25 h 117"/>
                  <a:gd name="T20" fmla="*/ 166 w 273"/>
                  <a:gd name="T21" fmla="*/ 17 h 117"/>
                  <a:gd name="T22" fmla="*/ 143 w 273"/>
                  <a:gd name="T23" fmla="*/ 11 h 117"/>
                  <a:gd name="T24" fmla="*/ 122 w 273"/>
                  <a:gd name="T25" fmla="*/ 8 h 117"/>
                  <a:gd name="T26" fmla="*/ 99 w 273"/>
                  <a:gd name="T27" fmla="*/ 2 h 117"/>
                  <a:gd name="T28" fmla="*/ 74 w 273"/>
                  <a:gd name="T29" fmla="*/ 1 h 117"/>
                  <a:gd name="T30" fmla="*/ 52 w 273"/>
                  <a:gd name="T31" fmla="*/ 0 h 117"/>
                  <a:gd name="T32" fmla="*/ 26 w 273"/>
                  <a:gd name="T33" fmla="*/ 1 h 117"/>
                  <a:gd name="T34" fmla="*/ 0 w 273"/>
                  <a:gd name="T35" fmla="*/ 4 h 117"/>
                  <a:gd name="T36" fmla="*/ 1 w 273"/>
                  <a:gd name="T37" fmla="*/ 17 h 117"/>
                  <a:gd name="T38" fmla="*/ 26 w 273"/>
                  <a:gd name="T39" fmla="*/ 16 h 117"/>
                  <a:gd name="T40" fmla="*/ 51 w 273"/>
                  <a:gd name="T41" fmla="*/ 15 h 117"/>
                  <a:gd name="T42" fmla="*/ 74 w 273"/>
                  <a:gd name="T43" fmla="*/ 17 h 117"/>
                  <a:gd name="T44" fmla="*/ 97 w 273"/>
                  <a:gd name="T45" fmla="*/ 18 h 117"/>
                  <a:gd name="T46" fmla="*/ 118 w 273"/>
                  <a:gd name="T47" fmla="*/ 22 h 117"/>
                  <a:gd name="T48" fmla="*/ 141 w 273"/>
                  <a:gd name="T49" fmla="*/ 27 h 117"/>
                  <a:gd name="T50" fmla="*/ 159 w 273"/>
                  <a:gd name="T51" fmla="*/ 32 h 117"/>
                  <a:gd name="T52" fmla="*/ 177 w 273"/>
                  <a:gd name="T53" fmla="*/ 37 h 117"/>
                  <a:gd name="T54" fmla="*/ 193 w 273"/>
                  <a:gd name="T55" fmla="*/ 43 h 117"/>
                  <a:gd name="T56" fmla="*/ 209 w 273"/>
                  <a:gd name="T57" fmla="*/ 53 h 117"/>
                  <a:gd name="T58" fmla="*/ 221 w 273"/>
                  <a:gd name="T59" fmla="*/ 62 h 117"/>
                  <a:gd name="T60" fmla="*/ 233 w 273"/>
                  <a:gd name="T61" fmla="*/ 72 h 117"/>
                  <a:gd name="T62" fmla="*/ 242 w 273"/>
                  <a:gd name="T63" fmla="*/ 81 h 117"/>
                  <a:gd name="T64" fmla="*/ 250 w 273"/>
                  <a:gd name="T65" fmla="*/ 91 h 117"/>
                  <a:gd name="T66" fmla="*/ 255 w 273"/>
                  <a:gd name="T67" fmla="*/ 105 h 117"/>
                  <a:gd name="T68" fmla="*/ 255 w 273"/>
                  <a:gd name="T69" fmla="*/ 116 h 117"/>
                  <a:gd name="T70" fmla="*/ 272 w 273"/>
                  <a:gd name="T71" fmla="*/ 115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3"/>
                  <a:gd name="T109" fmla="*/ 0 h 117"/>
                  <a:gd name="T110" fmla="*/ 273 w 273"/>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3" h="117">
                    <a:moveTo>
                      <a:pt x="272" y="115"/>
                    </a:moveTo>
                    <a:lnTo>
                      <a:pt x="272" y="115"/>
                    </a:lnTo>
                    <a:lnTo>
                      <a:pt x="269" y="99"/>
                    </a:lnTo>
                    <a:lnTo>
                      <a:pt x="263" y="86"/>
                    </a:lnTo>
                    <a:lnTo>
                      <a:pt x="254" y="72"/>
                    </a:lnTo>
                    <a:lnTo>
                      <a:pt x="244" y="61"/>
                    </a:lnTo>
                    <a:lnTo>
                      <a:pt x="231" y="50"/>
                    </a:lnTo>
                    <a:lnTo>
                      <a:pt x="217" y="41"/>
                    </a:lnTo>
                    <a:lnTo>
                      <a:pt x="200" y="33"/>
                    </a:lnTo>
                    <a:lnTo>
                      <a:pt x="182" y="25"/>
                    </a:lnTo>
                    <a:lnTo>
                      <a:pt x="166" y="17"/>
                    </a:lnTo>
                    <a:lnTo>
                      <a:pt x="143" y="11"/>
                    </a:lnTo>
                    <a:lnTo>
                      <a:pt x="122" y="8"/>
                    </a:lnTo>
                    <a:lnTo>
                      <a:pt x="99" y="2"/>
                    </a:lnTo>
                    <a:lnTo>
                      <a:pt x="74" y="1"/>
                    </a:lnTo>
                    <a:lnTo>
                      <a:pt x="52" y="0"/>
                    </a:lnTo>
                    <a:lnTo>
                      <a:pt x="26" y="1"/>
                    </a:lnTo>
                    <a:lnTo>
                      <a:pt x="0" y="4"/>
                    </a:lnTo>
                    <a:lnTo>
                      <a:pt x="1" y="17"/>
                    </a:lnTo>
                    <a:lnTo>
                      <a:pt x="26" y="16"/>
                    </a:lnTo>
                    <a:lnTo>
                      <a:pt x="51" y="15"/>
                    </a:lnTo>
                    <a:lnTo>
                      <a:pt x="74" y="17"/>
                    </a:lnTo>
                    <a:lnTo>
                      <a:pt x="97" y="18"/>
                    </a:lnTo>
                    <a:lnTo>
                      <a:pt x="118" y="22"/>
                    </a:lnTo>
                    <a:lnTo>
                      <a:pt x="141" y="27"/>
                    </a:lnTo>
                    <a:lnTo>
                      <a:pt x="159" y="32"/>
                    </a:lnTo>
                    <a:lnTo>
                      <a:pt x="177" y="37"/>
                    </a:lnTo>
                    <a:lnTo>
                      <a:pt x="193" y="43"/>
                    </a:lnTo>
                    <a:lnTo>
                      <a:pt x="209" y="53"/>
                    </a:lnTo>
                    <a:lnTo>
                      <a:pt x="221" y="62"/>
                    </a:lnTo>
                    <a:lnTo>
                      <a:pt x="233" y="72"/>
                    </a:lnTo>
                    <a:lnTo>
                      <a:pt x="242" y="81"/>
                    </a:lnTo>
                    <a:lnTo>
                      <a:pt x="250" y="91"/>
                    </a:lnTo>
                    <a:lnTo>
                      <a:pt x="255" y="105"/>
                    </a:lnTo>
                    <a:lnTo>
                      <a:pt x="255" y="116"/>
                    </a:lnTo>
                    <a:lnTo>
                      <a:pt x="272" y="115"/>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6" name="Freeform 26"/>
              <p:cNvSpPr>
                <a:spLocks/>
              </p:cNvSpPr>
              <p:nvPr/>
            </p:nvSpPr>
            <p:spPr bwMode="auto">
              <a:xfrm>
                <a:off x="2489" y="3741"/>
                <a:ext cx="245" cy="165"/>
              </a:xfrm>
              <a:custGeom>
                <a:avLst/>
                <a:gdLst>
                  <a:gd name="T0" fmla="*/ 2 w 245"/>
                  <a:gd name="T1" fmla="*/ 164 h 165"/>
                  <a:gd name="T2" fmla="*/ 2 w 245"/>
                  <a:gd name="T3" fmla="*/ 164 h 165"/>
                  <a:gd name="T4" fmla="*/ 27 w 245"/>
                  <a:gd name="T5" fmla="*/ 160 h 165"/>
                  <a:gd name="T6" fmla="*/ 52 w 245"/>
                  <a:gd name="T7" fmla="*/ 155 h 165"/>
                  <a:gd name="T8" fmla="*/ 75 w 245"/>
                  <a:gd name="T9" fmla="*/ 148 h 165"/>
                  <a:gd name="T10" fmla="*/ 98 w 245"/>
                  <a:gd name="T11" fmla="*/ 143 h 165"/>
                  <a:gd name="T12" fmla="*/ 121 w 245"/>
                  <a:gd name="T13" fmla="*/ 136 h 165"/>
                  <a:gd name="T14" fmla="*/ 141 w 245"/>
                  <a:gd name="T15" fmla="*/ 127 h 165"/>
                  <a:gd name="T16" fmla="*/ 161 w 245"/>
                  <a:gd name="T17" fmla="*/ 117 h 165"/>
                  <a:gd name="T18" fmla="*/ 175 w 245"/>
                  <a:gd name="T19" fmla="*/ 107 h 165"/>
                  <a:gd name="T20" fmla="*/ 191 w 245"/>
                  <a:gd name="T21" fmla="*/ 95 h 165"/>
                  <a:gd name="T22" fmla="*/ 204 w 245"/>
                  <a:gd name="T23" fmla="*/ 82 h 165"/>
                  <a:gd name="T24" fmla="*/ 218 w 245"/>
                  <a:gd name="T25" fmla="*/ 71 h 165"/>
                  <a:gd name="T26" fmla="*/ 227 w 245"/>
                  <a:gd name="T27" fmla="*/ 58 h 165"/>
                  <a:gd name="T28" fmla="*/ 236 w 245"/>
                  <a:gd name="T29" fmla="*/ 43 h 165"/>
                  <a:gd name="T30" fmla="*/ 240 w 245"/>
                  <a:gd name="T31" fmla="*/ 29 h 165"/>
                  <a:gd name="T32" fmla="*/ 244 w 245"/>
                  <a:gd name="T33" fmla="*/ 16 h 165"/>
                  <a:gd name="T34" fmla="*/ 244 w 245"/>
                  <a:gd name="T35" fmla="*/ 0 h 165"/>
                  <a:gd name="T36" fmla="*/ 227 w 245"/>
                  <a:gd name="T37" fmla="*/ 2 h 165"/>
                  <a:gd name="T38" fmla="*/ 229 w 245"/>
                  <a:gd name="T39" fmla="*/ 13 h 165"/>
                  <a:gd name="T40" fmla="*/ 225 w 245"/>
                  <a:gd name="T41" fmla="*/ 25 h 165"/>
                  <a:gd name="T42" fmla="*/ 222 w 245"/>
                  <a:gd name="T43" fmla="*/ 36 h 165"/>
                  <a:gd name="T44" fmla="*/ 215 w 245"/>
                  <a:gd name="T45" fmla="*/ 48 h 165"/>
                  <a:gd name="T46" fmla="*/ 205 w 245"/>
                  <a:gd name="T47" fmla="*/ 62 h 165"/>
                  <a:gd name="T48" fmla="*/ 195 w 245"/>
                  <a:gd name="T49" fmla="*/ 73 h 165"/>
                  <a:gd name="T50" fmla="*/ 182 w 245"/>
                  <a:gd name="T51" fmla="*/ 83 h 165"/>
                  <a:gd name="T52" fmla="*/ 167 w 245"/>
                  <a:gd name="T53" fmla="*/ 93 h 165"/>
                  <a:gd name="T54" fmla="*/ 153 w 245"/>
                  <a:gd name="T55" fmla="*/ 104 h 165"/>
                  <a:gd name="T56" fmla="*/ 134 w 245"/>
                  <a:gd name="T57" fmla="*/ 114 h 165"/>
                  <a:gd name="T58" fmla="*/ 114 w 245"/>
                  <a:gd name="T59" fmla="*/ 124 h 165"/>
                  <a:gd name="T60" fmla="*/ 94 w 245"/>
                  <a:gd name="T61" fmla="*/ 130 h 165"/>
                  <a:gd name="T62" fmla="*/ 72 w 245"/>
                  <a:gd name="T63" fmla="*/ 136 h 165"/>
                  <a:gd name="T64" fmla="*/ 48 w 245"/>
                  <a:gd name="T65" fmla="*/ 142 h 165"/>
                  <a:gd name="T66" fmla="*/ 25 w 245"/>
                  <a:gd name="T67" fmla="*/ 147 h 165"/>
                  <a:gd name="T68" fmla="*/ 0 w 245"/>
                  <a:gd name="T69" fmla="*/ 152 h 165"/>
                  <a:gd name="T70" fmla="*/ 2 w 245"/>
                  <a:gd name="T71" fmla="*/ 164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5"/>
                  <a:gd name="T109" fmla="*/ 0 h 165"/>
                  <a:gd name="T110" fmla="*/ 245 w 245"/>
                  <a:gd name="T111" fmla="*/ 165 h 1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5" h="165">
                    <a:moveTo>
                      <a:pt x="2" y="164"/>
                    </a:moveTo>
                    <a:lnTo>
                      <a:pt x="2" y="164"/>
                    </a:lnTo>
                    <a:lnTo>
                      <a:pt x="27" y="160"/>
                    </a:lnTo>
                    <a:lnTo>
                      <a:pt x="52" y="155"/>
                    </a:lnTo>
                    <a:lnTo>
                      <a:pt x="75" y="148"/>
                    </a:lnTo>
                    <a:lnTo>
                      <a:pt x="98" y="143"/>
                    </a:lnTo>
                    <a:lnTo>
                      <a:pt x="121" y="136"/>
                    </a:lnTo>
                    <a:lnTo>
                      <a:pt x="141" y="127"/>
                    </a:lnTo>
                    <a:lnTo>
                      <a:pt x="161" y="117"/>
                    </a:lnTo>
                    <a:lnTo>
                      <a:pt x="175" y="107"/>
                    </a:lnTo>
                    <a:lnTo>
                      <a:pt x="191" y="95"/>
                    </a:lnTo>
                    <a:lnTo>
                      <a:pt x="204" y="82"/>
                    </a:lnTo>
                    <a:lnTo>
                      <a:pt x="218" y="71"/>
                    </a:lnTo>
                    <a:lnTo>
                      <a:pt x="227" y="58"/>
                    </a:lnTo>
                    <a:lnTo>
                      <a:pt x="236" y="43"/>
                    </a:lnTo>
                    <a:lnTo>
                      <a:pt x="240" y="29"/>
                    </a:lnTo>
                    <a:lnTo>
                      <a:pt x="244" y="16"/>
                    </a:lnTo>
                    <a:lnTo>
                      <a:pt x="244" y="0"/>
                    </a:lnTo>
                    <a:lnTo>
                      <a:pt x="227" y="2"/>
                    </a:lnTo>
                    <a:lnTo>
                      <a:pt x="229" y="13"/>
                    </a:lnTo>
                    <a:lnTo>
                      <a:pt x="225" y="25"/>
                    </a:lnTo>
                    <a:lnTo>
                      <a:pt x="222" y="36"/>
                    </a:lnTo>
                    <a:lnTo>
                      <a:pt x="215" y="48"/>
                    </a:lnTo>
                    <a:lnTo>
                      <a:pt x="205" y="62"/>
                    </a:lnTo>
                    <a:lnTo>
                      <a:pt x="195" y="73"/>
                    </a:lnTo>
                    <a:lnTo>
                      <a:pt x="182" y="83"/>
                    </a:lnTo>
                    <a:lnTo>
                      <a:pt x="167" y="93"/>
                    </a:lnTo>
                    <a:lnTo>
                      <a:pt x="153" y="104"/>
                    </a:lnTo>
                    <a:lnTo>
                      <a:pt x="134" y="114"/>
                    </a:lnTo>
                    <a:lnTo>
                      <a:pt x="114" y="124"/>
                    </a:lnTo>
                    <a:lnTo>
                      <a:pt x="94" y="130"/>
                    </a:lnTo>
                    <a:lnTo>
                      <a:pt x="72" y="136"/>
                    </a:lnTo>
                    <a:lnTo>
                      <a:pt x="48" y="142"/>
                    </a:lnTo>
                    <a:lnTo>
                      <a:pt x="25" y="147"/>
                    </a:lnTo>
                    <a:lnTo>
                      <a:pt x="0" y="152"/>
                    </a:lnTo>
                    <a:lnTo>
                      <a:pt x="2" y="164"/>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7" name="Freeform 27"/>
              <p:cNvSpPr>
                <a:spLocks/>
              </p:cNvSpPr>
              <p:nvPr/>
            </p:nvSpPr>
            <p:spPr bwMode="auto">
              <a:xfrm>
                <a:off x="2209" y="3793"/>
                <a:ext cx="274" cy="117"/>
              </a:xfrm>
              <a:custGeom>
                <a:avLst/>
                <a:gdLst>
                  <a:gd name="T0" fmla="*/ 0 w 274"/>
                  <a:gd name="T1" fmla="*/ 2 h 117"/>
                  <a:gd name="T2" fmla="*/ 0 w 274"/>
                  <a:gd name="T3" fmla="*/ 2 h 117"/>
                  <a:gd name="T4" fmla="*/ 3 w 274"/>
                  <a:gd name="T5" fmla="*/ 18 h 117"/>
                  <a:gd name="T6" fmla="*/ 8 w 274"/>
                  <a:gd name="T7" fmla="*/ 30 h 117"/>
                  <a:gd name="T8" fmla="*/ 18 w 274"/>
                  <a:gd name="T9" fmla="*/ 42 h 117"/>
                  <a:gd name="T10" fmla="*/ 27 w 274"/>
                  <a:gd name="T11" fmla="*/ 56 h 117"/>
                  <a:gd name="T12" fmla="*/ 39 w 274"/>
                  <a:gd name="T13" fmla="*/ 65 h 117"/>
                  <a:gd name="T14" fmla="*/ 56 w 274"/>
                  <a:gd name="T15" fmla="*/ 75 h 117"/>
                  <a:gd name="T16" fmla="*/ 69 w 274"/>
                  <a:gd name="T17" fmla="*/ 85 h 117"/>
                  <a:gd name="T18" fmla="*/ 89 w 274"/>
                  <a:gd name="T19" fmla="*/ 92 h 117"/>
                  <a:gd name="T20" fmla="*/ 108 w 274"/>
                  <a:gd name="T21" fmla="*/ 99 h 117"/>
                  <a:gd name="T22" fmla="*/ 127 w 274"/>
                  <a:gd name="T23" fmla="*/ 105 h 117"/>
                  <a:gd name="T24" fmla="*/ 150 w 274"/>
                  <a:gd name="T25" fmla="*/ 109 h 117"/>
                  <a:gd name="T26" fmla="*/ 172 w 274"/>
                  <a:gd name="T27" fmla="*/ 113 h 117"/>
                  <a:gd name="T28" fmla="*/ 196 w 274"/>
                  <a:gd name="T29" fmla="*/ 113 h 117"/>
                  <a:gd name="T30" fmla="*/ 222 w 274"/>
                  <a:gd name="T31" fmla="*/ 116 h 117"/>
                  <a:gd name="T32" fmla="*/ 246 w 274"/>
                  <a:gd name="T33" fmla="*/ 115 h 117"/>
                  <a:gd name="T34" fmla="*/ 273 w 274"/>
                  <a:gd name="T35" fmla="*/ 112 h 117"/>
                  <a:gd name="T36" fmla="*/ 272 w 274"/>
                  <a:gd name="T37" fmla="*/ 99 h 117"/>
                  <a:gd name="T38" fmla="*/ 246 w 274"/>
                  <a:gd name="T39" fmla="*/ 100 h 117"/>
                  <a:gd name="T40" fmla="*/ 223 w 274"/>
                  <a:gd name="T41" fmla="*/ 102 h 117"/>
                  <a:gd name="T42" fmla="*/ 197 w 274"/>
                  <a:gd name="T43" fmla="*/ 99 h 117"/>
                  <a:gd name="T44" fmla="*/ 174 w 274"/>
                  <a:gd name="T45" fmla="*/ 98 h 117"/>
                  <a:gd name="T46" fmla="*/ 153 w 274"/>
                  <a:gd name="T47" fmla="*/ 96 h 117"/>
                  <a:gd name="T48" fmla="*/ 131 w 274"/>
                  <a:gd name="T49" fmla="*/ 90 h 117"/>
                  <a:gd name="T50" fmla="*/ 112 w 274"/>
                  <a:gd name="T51" fmla="*/ 85 h 117"/>
                  <a:gd name="T52" fmla="*/ 95 w 274"/>
                  <a:gd name="T53" fmla="*/ 79 h 117"/>
                  <a:gd name="T54" fmla="*/ 79 w 274"/>
                  <a:gd name="T55" fmla="*/ 71 h 117"/>
                  <a:gd name="T56" fmla="*/ 62 w 274"/>
                  <a:gd name="T57" fmla="*/ 62 h 117"/>
                  <a:gd name="T58" fmla="*/ 50 w 274"/>
                  <a:gd name="T59" fmla="*/ 55 h 117"/>
                  <a:gd name="T60" fmla="*/ 38 w 274"/>
                  <a:gd name="T61" fmla="*/ 44 h 117"/>
                  <a:gd name="T62" fmla="*/ 30 w 274"/>
                  <a:gd name="T63" fmla="*/ 34 h 117"/>
                  <a:gd name="T64" fmla="*/ 22 w 274"/>
                  <a:gd name="T65" fmla="*/ 24 h 117"/>
                  <a:gd name="T66" fmla="*/ 18 w 274"/>
                  <a:gd name="T67" fmla="*/ 11 h 117"/>
                  <a:gd name="T68" fmla="*/ 16 w 274"/>
                  <a:gd name="T69" fmla="*/ 0 h 117"/>
                  <a:gd name="T70" fmla="*/ 0 w 274"/>
                  <a:gd name="T71" fmla="*/ 2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4"/>
                  <a:gd name="T109" fmla="*/ 0 h 117"/>
                  <a:gd name="T110" fmla="*/ 274 w 274"/>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4" h="117">
                    <a:moveTo>
                      <a:pt x="0" y="2"/>
                    </a:moveTo>
                    <a:lnTo>
                      <a:pt x="0" y="2"/>
                    </a:lnTo>
                    <a:lnTo>
                      <a:pt x="3" y="18"/>
                    </a:lnTo>
                    <a:lnTo>
                      <a:pt x="8" y="30"/>
                    </a:lnTo>
                    <a:lnTo>
                      <a:pt x="18" y="42"/>
                    </a:lnTo>
                    <a:lnTo>
                      <a:pt x="27" y="56"/>
                    </a:lnTo>
                    <a:lnTo>
                      <a:pt x="39" y="65"/>
                    </a:lnTo>
                    <a:lnTo>
                      <a:pt x="56" y="75"/>
                    </a:lnTo>
                    <a:lnTo>
                      <a:pt x="69" y="85"/>
                    </a:lnTo>
                    <a:lnTo>
                      <a:pt x="89" y="92"/>
                    </a:lnTo>
                    <a:lnTo>
                      <a:pt x="108" y="99"/>
                    </a:lnTo>
                    <a:lnTo>
                      <a:pt x="127" y="105"/>
                    </a:lnTo>
                    <a:lnTo>
                      <a:pt x="150" y="109"/>
                    </a:lnTo>
                    <a:lnTo>
                      <a:pt x="172" y="113"/>
                    </a:lnTo>
                    <a:lnTo>
                      <a:pt x="196" y="113"/>
                    </a:lnTo>
                    <a:lnTo>
                      <a:pt x="222" y="116"/>
                    </a:lnTo>
                    <a:lnTo>
                      <a:pt x="246" y="115"/>
                    </a:lnTo>
                    <a:lnTo>
                      <a:pt x="273" y="112"/>
                    </a:lnTo>
                    <a:lnTo>
                      <a:pt x="272" y="99"/>
                    </a:lnTo>
                    <a:lnTo>
                      <a:pt x="246" y="100"/>
                    </a:lnTo>
                    <a:lnTo>
                      <a:pt x="223" y="102"/>
                    </a:lnTo>
                    <a:lnTo>
                      <a:pt x="197" y="99"/>
                    </a:lnTo>
                    <a:lnTo>
                      <a:pt x="174" y="98"/>
                    </a:lnTo>
                    <a:lnTo>
                      <a:pt x="153" y="96"/>
                    </a:lnTo>
                    <a:lnTo>
                      <a:pt x="131" y="90"/>
                    </a:lnTo>
                    <a:lnTo>
                      <a:pt x="112" y="85"/>
                    </a:lnTo>
                    <a:lnTo>
                      <a:pt x="95" y="79"/>
                    </a:lnTo>
                    <a:lnTo>
                      <a:pt x="79" y="71"/>
                    </a:lnTo>
                    <a:lnTo>
                      <a:pt x="62" y="62"/>
                    </a:lnTo>
                    <a:lnTo>
                      <a:pt x="50" y="55"/>
                    </a:lnTo>
                    <a:lnTo>
                      <a:pt x="38" y="44"/>
                    </a:lnTo>
                    <a:lnTo>
                      <a:pt x="30" y="34"/>
                    </a:lnTo>
                    <a:lnTo>
                      <a:pt x="22" y="24"/>
                    </a:lnTo>
                    <a:lnTo>
                      <a:pt x="18" y="11"/>
                    </a:lnTo>
                    <a:lnTo>
                      <a:pt x="16" y="0"/>
                    </a:lnTo>
                    <a:lnTo>
                      <a:pt x="0" y="2"/>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8" name="Freeform 28"/>
              <p:cNvSpPr>
                <a:spLocks/>
              </p:cNvSpPr>
              <p:nvPr/>
            </p:nvSpPr>
            <p:spPr bwMode="auto">
              <a:xfrm>
                <a:off x="2208" y="3623"/>
                <a:ext cx="246" cy="165"/>
              </a:xfrm>
              <a:custGeom>
                <a:avLst/>
                <a:gdLst>
                  <a:gd name="T0" fmla="*/ 243 w 246"/>
                  <a:gd name="T1" fmla="*/ 0 h 165"/>
                  <a:gd name="T2" fmla="*/ 243 w 246"/>
                  <a:gd name="T3" fmla="*/ 0 h 165"/>
                  <a:gd name="T4" fmla="*/ 218 w 246"/>
                  <a:gd name="T5" fmla="*/ 4 h 165"/>
                  <a:gd name="T6" fmla="*/ 193 w 246"/>
                  <a:gd name="T7" fmla="*/ 8 h 165"/>
                  <a:gd name="T8" fmla="*/ 168 w 246"/>
                  <a:gd name="T9" fmla="*/ 13 h 165"/>
                  <a:gd name="T10" fmla="*/ 145 w 246"/>
                  <a:gd name="T11" fmla="*/ 20 h 165"/>
                  <a:gd name="T12" fmla="*/ 124 w 246"/>
                  <a:gd name="T13" fmla="*/ 29 h 165"/>
                  <a:gd name="T14" fmla="*/ 103 w 246"/>
                  <a:gd name="T15" fmla="*/ 37 h 165"/>
                  <a:gd name="T16" fmla="*/ 85 w 246"/>
                  <a:gd name="T17" fmla="*/ 47 h 165"/>
                  <a:gd name="T18" fmla="*/ 69 w 246"/>
                  <a:gd name="T19" fmla="*/ 58 h 165"/>
                  <a:gd name="T20" fmla="*/ 50 w 246"/>
                  <a:gd name="T21" fmla="*/ 70 h 165"/>
                  <a:gd name="T22" fmla="*/ 39 w 246"/>
                  <a:gd name="T23" fmla="*/ 81 h 165"/>
                  <a:gd name="T24" fmla="*/ 24 w 246"/>
                  <a:gd name="T25" fmla="*/ 93 h 165"/>
                  <a:gd name="T26" fmla="*/ 16 w 246"/>
                  <a:gd name="T27" fmla="*/ 106 h 165"/>
                  <a:gd name="T28" fmla="*/ 8 w 246"/>
                  <a:gd name="T29" fmla="*/ 120 h 165"/>
                  <a:gd name="T30" fmla="*/ 3 w 246"/>
                  <a:gd name="T31" fmla="*/ 135 h 165"/>
                  <a:gd name="T32" fmla="*/ 0 w 246"/>
                  <a:gd name="T33" fmla="*/ 150 h 165"/>
                  <a:gd name="T34" fmla="*/ 0 w 246"/>
                  <a:gd name="T35" fmla="*/ 164 h 165"/>
                  <a:gd name="T36" fmla="*/ 16 w 246"/>
                  <a:gd name="T37" fmla="*/ 163 h 165"/>
                  <a:gd name="T38" fmla="*/ 16 w 246"/>
                  <a:gd name="T39" fmla="*/ 151 h 165"/>
                  <a:gd name="T40" fmla="*/ 18 w 246"/>
                  <a:gd name="T41" fmla="*/ 138 h 165"/>
                  <a:gd name="T42" fmla="*/ 22 w 246"/>
                  <a:gd name="T43" fmla="*/ 127 h 165"/>
                  <a:gd name="T44" fmla="*/ 28 w 246"/>
                  <a:gd name="T45" fmla="*/ 114 h 165"/>
                  <a:gd name="T46" fmla="*/ 39 w 246"/>
                  <a:gd name="T47" fmla="*/ 102 h 165"/>
                  <a:gd name="T48" fmla="*/ 48 w 246"/>
                  <a:gd name="T49" fmla="*/ 92 h 165"/>
                  <a:gd name="T50" fmla="*/ 62 w 246"/>
                  <a:gd name="T51" fmla="*/ 79 h 165"/>
                  <a:gd name="T52" fmla="*/ 78 w 246"/>
                  <a:gd name="T53" fmla="*/ 70 h 165"/>
                  <a:gd name="T54" fmla="*/ 94 w 246"/>
                  <a:gd name="T55" fmla="*/ 61 h 165"/>
                  <a:gd name="T56" fmla="*/ 110 w 246"/>
                  <a:gd name="T57" fmla="*/ 51 h 165"/>
                  <a:gd name="T58" fmla="*/ 130 w 246"/>
                  <a:gd name="T59" fmla="*/ 43 h 165"/>
                  <a:gd name="T60" fmla="*/ 151 w 246"/>
                  <a:gd name="T61" fmla="*/ 35 h 165"/>
                  <a:gd name="T62" fmla="*/ 172 w 246"/>
                  <a:gd name="T63" fmla="*/ 29 h 165"/>
                  <a:gd name="T64" fmla="*/ 198 w 246"/>
                  <a:gd name="T65" fmla="*/ 22 h 165"/>
                  <a:gd name="T66" fmla="*/ 220 w 246"/>
                  <a:gd name="T67" fmla="*/ 18 h 165"/>
                  <a:gd name="T68" fmla="*/ 245 w 246"/>
                  <a:gd name="T69" fmla="*/ 13 h 165"/>
                  <a:gd name="T70" fmla="*/ 243 w 246"/>
                  <a:gd name="T71" fmla="*/ 0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165"/>
                  <a:gd name="T110" fmla="*/ 246 w 246"/>
                  <a:gd name="T111" fmla="*/ 165 h 1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165">
                    <a:moveTo>
                      <a:pt x="243" y="0"/>
                    </a:moveTo>
                    <a:lnTo>
                      <a:pt x="243" y="0"/>
                    </a:lnTo>
                    <a:lnTo>
                      <a:pt x="218" y="4"/>
                    </a:lnTo>
                    <a:lnTo>
                      <a:pt x="193" y="8"/>
                    </a:lnTo>
                    <a:lnTo>
                      <a:pt x="168" y="13"/>
                    </a:lnTo>
                    <a:lnTo>
                      <a:pt x="145" y="20"/>
                    </a:lnTo>
                    <a:lnTo>
                      <a:pt x="124" y="29"/>
                    </a:lnTo>
                    <a:lnTo>
                      <a:pt x="103" y="37"/>
                    </a:lnTo>
                    <a:lnTo>
                      <a:pt x="85" y="47"/>
                    </a:lnTo>
                    <a:lnTo>
                      <a:pt x="69" y="58"/>
                    </a:lnTo>
                    <a:lnTo>
                      <a:pt x="50" y="70"/>
                    </a:lnTo>
                    <a:lnTo>
                      <a:pt x="39" y="81"/>
                    </a:lnTo>
                    <a:lnTo>
                      <a:pt x="24" y="93"/>
                    </a:lnTo>
                    <a:lnTo>
                      <a:pt x="16" y="106"/>
                    </a:lnTo>
                    <a:lnTo>
                      <a:pt x="8" y="120"/>
                    </a:lnTo>
                    <a:lnTo>
                      <a:pt x="3" y="135"/>
                    </a:lnTo>
                    <a:lnTo>
                      <a:pt x="0" y="150"/>
                    </a:lnTo>
                    <a:lnTo>
                      <a:pt x="0" y="164"/>
                    </a:lnTo>
                    <a:lnTo>
                      <a:pt x="16" y="163"/>
                    </a:lnTo>
                    <a:lnTo>
                      <a:pt x="16" y="151"/>
                    </a:lnTo>
                    <a:lnTo>
                      <a:pt x="18" y="138"/>
                    </a:lnTo>
                    <a:lnTo>
                      <a:pt x="22" y="127"/>
                    </a:lnTo>
                    <a:lnTo>
                      <a:pt x="28" y="114"/>
                    </a:lnTo>
                    <a:lnTo>
                      <a:pt x="39" y="102"/>
                    </a:lnTo>
                    <a:lnTo>
                      <a:pt x="48" y="92"/>
                    </a:lnTo>
                    <a:lnTo>
                      <a:pt x="62" y="79"/>
                    </a:lnTo>
                    <a:lnTo>
                      <a:pt x="78" y="70"/>
                    </a:lnTo>
                    <a:lnTo>
                      <a:pt x="94" y="61"/>
                    </a:lnTo>
                    <a:lnTo>
                      <a:pt x="110" y="51"/>
                    </a:lnTo>
                    <a:lnTo>
                      <a:pt x="130" y="43"/>
                    </a:lnTo>
                    <a:lnTo>
                      <a:pt x="151" y="35"/>
                    </a:lnTo>
                    <a:lnTo>
                      <a:pt x="172" y="29"/>
                    </a:lnTo>
                    <a:lnTo>
                      <a:pt x="198" y="22"/>
                    </a:lnTo>
                    <a:lnTo>
                      <a:pt x="220" y="18"/>
                    </a:lnTo>
                    <a:lnTo>
                      <a:pt x="245" y="13"/>
                    </a:lnTo>
                    <a:lnTo>
                      <a:pt x="243" y="0"/>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09" name="Freeform 29"/>
              <p:cNvSpPr>
                <a:spLocks/>
              </p:cNvSpPr>
              <p:nvPr/>
            </p:nvSpPr>
            <p:spPr bwMode="auto">
              <a:xfrm>
                <a:off x="3101" y="3638"/>
                <a:ext cx="529" cy="284"/>
              </a:xfrm>
              <a:custGeom>
                <a:avLst/>
                <a:gdLst>
                  <a:gd name="T0" fmla="*/ 277 w 529"/>
                  <a:gd name="T1" fmla="*/ 0 h 284"/>
                  <a:gd name="T2" fmla="*/ 328 w 529"/>
                  <a:gd name="T3" fmla="*/ 1 h 284"/>
                  <a:gd name="T4" fmla="*/ 377 w 529"/>
                  <a:gd name="T5" fmla="*/ 7 h 284"/>
                  <a:gd name="T6" fmla="*/ 419 w 529"/>
                  <a:gd name="T7" fmla="*/ 18 h 284"/>
                  <a:gd name="T8" fmla="*/ 458 w 529"/>
                  <a:gd name="T9" fmla="*/ 34 h 284"/>
                  <a:gd name="T10" fmla="*/ 489 w 529"/>
                  <a:gd name="T11" fmla="*/ 52 h 284"/>
                  <a:gd name="T12" fmla="*/ 512 w 529"/>
                  <a:gd name="T13" fmla="*/ 74 h 284"/>
                  <a:gd name="T14" fmla="*/ 525 w 529"/>
                  <a:gd name="T15" fmla="*/ 100 h 284"/>
                  <a:gd name="T16" fmla="*/ 528 w 529"/>
                  <a:gd name="T17" fmla="*/ 130 h 284"/>
                  <a:gd name="T18" fmla="*/ 523 w 529"/>
                  <a:gd name="T19" fmla="*/ 157 h 284"/>
                  <a:gd name="T20" fmla="*/ 503 w 529"/>
                  <a:gd name="T21" fmla="*/ 184 h 284"/>
                  <a:gd name="T22" fmla="*/ 476 w 529"/>
                  <a:gd name="T23" fmla="*/ 210 h 284"/>
                  <a:gd name="T24" fmla="*/ 443 w 529"/>
                  <a:gd name="T25" fmla="*/ 232 h 284"/>
                  <a:gd name="T26" fmla="*/ 404 w 529"/>
                  <a:gd name="T27" fmla="*/ 250 h 284"/>
                  <a:gd name="T28" fmla="*/ 356 w 529"/>
                  <a:gd name="T29" fmla="*/ 268 h 284"/>
                  <a:gd name="T30" fmla="*/ 308 w 529"/>
                  <a:gd name="T31" fmla="*/ 277 h 284"/>
                  <a:gd name="T32" fmla="*/ 252 w 529"/>
                  <a:gd name="T33" fmla="*/ 283 h 284"/>
                  <a:gd name="T34" fmla="*/ 200 w 529"/>
                  <a:gd name="T35" fmla="*/ 282 h 284"/>
                  <a:gd name="T36" fmla="*/ 153 w 529"/>
                  <a:gd name="T37" fmla="*/ 277 h 284"/>
                  <a:gd name="T38" fmla="*/ 109 w 529"/>
                  <a:gd name="T39" fmla="*/ 268 h 284"/>
                  <a:gd name="T40" fmla="*/ 72 w 529"/>
                  <a:gd name="T41" fmla="*/ 250 h 284"/>
                  <a:gd name="T42" fmla="*/ 40 w 529"/>
                  <a:gd name="T43" fmla="*/ 232 h 284"/>
                  <a:gd name="T44" fmla="*/ 17 w 529"/>
                  <a:gd name="T45" fmla="*/ 210 h 284"/>
                  <a:gd name="T46" fmla="*/ 3 w 529"/>
                  <a:gd name="T47" fmla="*/ 185 h 284"/>
                  <a:gd name="T48" fmla="*/ 0 w 529"/>
                  <a:gd name="T49" fmla="*/ 154 h 284"/>
                  <a:gd name="T50" fmla="*/ 7 w 529"/>
                  <a:gd name="T51" fmla="*/ 126 h 284"/>
                  <a:gd name="T52" fmla="*/ 26 w 529"/>
                  <a:gd name="T53" fmla="*/ 100 h 284"/>
                  <a:gd name="T54" fmla="*/ 53 w 529"/>
                  <a:gd name="T55" fmla="*/ 74 h 284"/>
                  <a:gd name="T56" fmla="*/ 85 w 529"/>
                  <a:gd name="T57" fmla="*/ 53 h 284"/>
                  <a:gd name="T58" fmla="*/ 126 w 529"/>
                  <a:gd name="T59" fmla="*/ 34 h 284"/>
                  <a:gd name="T60" fmla="*/ 172 w 529"/>
                  <a:gd name="T61" fmla="*/ 17 h 284"/>
                  <a:gd name="T62" fmla="*/ 222 w 529"/>
                  <a:gd name="T63" fmla="*/ 6 h 2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9"/>
                  <a:gd name="T97" fmla="*/ 0 h 284"/>
                  <a:gd name="T98" fmla="*/ 529 w 529"/>
                  <a:gd name="T99" fmla="*/ 284 h 2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9" h="284">
                    <a:moveTo>
                      <a:pt x="250" y="2"/>
                    </a:moveTo>
                    <a:lnTo>
                      <a:pt x="277" y="0"/>
                    </a:lnTo>
                    <a:lnTo>
                      <a:pt x="304" y="0"/>
                    </a:lnTo>
                    <a:lnTo>
                      <a:pt x="328" y="1"/>
                    </a:lnTo>
                    <a:lnTo>
                      <a:pt x="353" y="3"/>
                    </a:lnTo>
                    <a:lnTo>
                      <a:pt x="377" y="7"/>
                    </a:lnTo>
                    <a:lnTo>
                      <a:pt x="399" y="12"/>
                    </a:lnTo>
                    <a:lnTo>
                      <a:pt x="419" y="18"/>
                    </a:lnTo>
                    <a:lnTo>
                      <a:pt x="439" y="24"/>
                    </a:lnTo>
                    <a:lnTo>
                      <a:pt x="458" y="34"/>
                    </a:lnTo>
                    <a:lnTo>
                      <a:pt x="474" y="39"/>
                    </a:lnTo>
                    <a:lnTo>
                      <a:pt x="489" y="52"/>
                    </a:lnTo>
                    <a:lnTo>
                      <a:pt x="502" y="63"/>
                    </a:lnTo>
                    <a:lnTo>
                      <a:pt x="512" y="74"/>
                    </a:lnTo>
                    <a:lnTo>
                      <a:pt x="519" y="88"/>
                    </a:lnTo>
                    <a:lnTo>
                      <a:pt x="525" y="100"/>
                    </a:lnTo>
                    <a:lnTo>
                      <a:pt x="527" y="116"/>
                    </a:lnTo>
                    <a:lnTo>
                      <a:pt x="528" y="130"/>
                    </a:lnTo>
                    <a:lnTo>
                      <a:pt x="524" y="143"/>
                    </a:lnTo>
                    <a:lnTo>
                      <a:pt x="523" y="157"/>
                    </a:lnTo>
                    <a:lnTo>
                      <a:pt x="512" y="168"/>
                    </a:lnTo>
                    <a:lnTo>
                      <a:pt x="503" y="184"/>
                    </a:lnTo>
                    <a:lnTo>
                      <a:pt x="492" y="196"/>
                    </a:lnTo>
                    <a:lnTo>
                      <a:pt x="476" y="210"/>
                    </a:lnTo>
                    <a:lnTo>
                      <a:pt x="461" y="221"/>
                    </a:lnTo>
                    <a:lnTo>
                      <a:pt x="443" y="232"/>
                    </a:lnTo>
                    <a:lnTo>
                      <a:pt x="425" y="243"/>
                    </a:lnTo>
                    <a:lnTo>
                      <a:pt x="404" y="250"/>
                    </a:lnTo>
                    <a:lnTo>
                      <a:pt x="380" y="259"/>
                    </a:lnTo>
                    <a:lnTo>
                      <a:pt x="356" y="268"/>
                    </a:lnTo>
                    <a:lnTo>
                      <a:pt x="332" y="272"/>
                    </a:lnTo>
                    <a:lnTo>
                      <a:pt x="308" y="277"/>
                    </a:lnTo>
                    <a:lnTo>
                      <a:pt x="280" y="279"/>
                    </a:lnTo>
                    <a:lnTo>
                      <a:pt x="252" y="283"/>
                    </a:lnTo>
                    <a:lnTo>
                      <a:pt x="227" y="283"/>
                    </a:lnTo>
                    <a:lnTo>
                      <a:pt x="200" y="282"/>
                    </a:lnTo>
                    <a:lnTo>
                      <a:pt x="176" y="280"/>
                    </a:lnTo>
                    <a:lnTo>
                      <a:pt x="153" y="277"/>
                    </a:lnTo>
                    <a:lnTo>
                      <a:pt x="130" y="273"/>
                    </a:lnTo>
                    <a:lnTo>
                      <a:pt x="109" y="268"/>
                    </a:lnTo>
                    <a:lnTo>
                      <a:pt x="91" y="259"/>
                    </a:lnTo>
                    <a:lnTo>
                      <a:pt x="72" y="250"/>
                    </a:lnTo>
                    <a:lnTo>
                      <a:pt x="55" y="242"/>
                    </a:lnTo>
                    <a:lnTo>
                      <a:pt x="40" y="232"/>
                    </a:lnTo>
                    <a:lnTo>
                      <a:pt x="28" y="219"/>
                    </a:lnTo>
                    <a:lnTo>
                      <a:pt x="17" y="210"/>
                    </a:lnTo>
                    <a:lnTo>
                      <a:pt x="11" y="195"/>
                    </a:lnTo>
                    <a:lnTo>
                      <a:pt x="3" y="185"/>
                    </a:lnTo>
                    <a:lnTo>
                      <a:pt x="0" y="169"/>
                    </a:lnTo>
                    <a:lnTo>
                      <a:pt x="0" y="154"/>
                    </a:lnTo>
                    <a:lnTo>
                      <a:pt x="4" y="140"/>
                    </a:lnTo>
                    <a:lnTo>
                      <a:pt x="7" y="126"/>
                    </a:lnTo>
                    <a:lnTo>
                      <a:pt x="17" y="112"/>
                    </a:lnTo>
                    <a:lnTo>
                      <a:pt x="26" y="100"/>
                    </a:lnTo>
                    <a:lnTo>
                      <a:pt x="37" y="85"/>
                    </a:lnTo>
                    <a:lnTo>
                      <a:pt x="53" y="74"/>
                    </a:lnTo>
                    <a:lnTo>
                      <a:pt x="70" y="62"/>
                    </a:lnTo>
                    <a:lnTo>
                      <a:pt x="85" y="53"/>
                    </a:lnTo>
                    <a:lnTo>
                      <a:pt x="104" y="42"/>
                    </a:lnTo>
                    <a:lnTo>
                      <a:pt x="126" y="34"/>
                    </a:lnTo>
                    <a:lnTo>
                      <a:pt x="150" y="25"/>
                    </a:lnTo>
                    <a:lnTo>
                      <a:pt x="172" y="17"/>
                    </a:lnTo>
                    <a:lnTo>
                      <a:pt x="196" y="11"/>
                    </a:lnTo>
                    <a:lnTo>
                      <a:pt x="222" y="6"/>
                    </a:lnTo>
                    <a:lnTo>
                      <a:pt x="250" y="2"/>
                    </a:lnTo>
                  </a:path>
                </a:pathLst>
              </a:custGeom>
              <a:solidFill>
                <a:srgbClr val="003399"/>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0" name="Freeform 30"/>
              <p:cNvSpPr>
                <a:spLocks/>
              </p:cNvSpPr>
              <p:nvPr/>
            </p:nvSpPr>
            <p:spPr bwMode="auto">
              <a:xfrm>
                <a:off x="3355" y="3629"/>
                <a:ext cx="282" cy="123"/>
              </a:xfrm>
              <a:custGeom>
                <a:avLst/>
                <a:gdLst>
                  <a:gd name="T0" fmla="*/ 281 w 282"/>
                  <a:gd name="T1" fmla="*/ 120 h 123"/>
                  <a:gd name="T2" fmla="*/ 281 w 282"/>
                  <a:gd name="T3" fmla="*/ 120 h 123"/>
                  <a:gd name="T4" fmla="*/ 278 w 282"/>
                  <a:gd name="T5" fmla="*/ 103 h 123"/>
                  <a:gd name="T6" fmla="*/ 270 w 282"/>
                  <a:gd name="T7" fmla="*/ 89 h 123"/>
                  <a:gd name="T8" fmla="*/ 263 w 282"/>
                  <a:gd name="T9" fmla="*/ 75 h 123"/>
                  <a:gd name="T10" fmla="*/ 253 w 282"/>
                  <a:gd name="T11" fmla="*/ 63 h 123"/>
                  <a:gd name="T12" fmla="*/ 240 w 282"/>
                  <a:gd name="T13" fmla="*/ 53 h 123"/>
                  <a:gd name="T14" fmla="*/ 225 w 282"/>
                  <a:gd name="T15" fmla="*/ 43 h 123"/>
                  <a:gd name="T16" fmla="*/ 208 w 282"/>
                  <a:gd name="T17" fmla="*/ 33 h 123"/>
                  <a:gd name="T18" fmla="*/ 190 w 282"/>
                  <a:gd name="T19" fmla="*/ 27 h 123"/>
                  <a:gd name="T20" fmla="*/ 169 w 282"/>
                  <a:gd name="T21" fmla="*/ 19 h 123"/>
                  <a:gd name="T22" fmla="*/ 149 w 282"/>
                  <a:gd name="T23" fmla="*/ 12 h 123"/>
                  <a:gd name="T24" fmla="*/ 126 w 282"/>
                  <a:gd name="T25" fmla="*/ 8 h 123"/>
                  <a:gd name="T26" fmla="*/ 102 w 282"/>
                  <a:gd name="T27" fmla="*/ 2 h 123"/>
                  <a:gd name="T28" fmla="*/ 77 w 282"/>
                  <a:gd name="T29" fmla="*/ 2 h 123"/>
                  <a:gd name="T30" fmla="*/ 51 w 282"/>
                  <a:gd name="T31" fmla="*/ 1 h 123"/>
                  <a:gd name="T32" fmla="*/ 25 w 282"/>
                  <a:gd name="T33" fmla="*/ 0 h 123"/>
                  <a:gd name="T34" fmla="*/ 0 w 282"/>
                  <a:gd name="T35" fmla="*/ 3 h 123"/>
                  <a:gd name="T36" fmla="*/ 1 w 282"/>
                  <a:gd name="T37" fmla="*/ 20 h 123"/>
                  <a:gd name="T38" fmla="*/ 26 w 282"/>
                  <a:gd name="T39" fmla="*/ 18 h 123"/>
                  <a:gd name="T40" fmla="*/ 52 w 282"/>
                  <a:gd name="T41" fmla="*/ 17 h 123"/>
                  <a:gd name="T42" fmla="*/ 77 w 282"/>
                  <a:gd name="T43" fmla="*/ 17 h 123"/>
                  <a:gd name="T44" fmla="*/ 101 w 282"/>
                  <a:gd name="T45" fmla="*/ 19 h 123"/>
                  <a:gd name="T46" fmla="*/ 123 w 282"/>
                  <a:gd name="T47" fmla="*/ 23 h 123"/>
                  <a:gd name="T48" fmla="*/ 144 w 282"/>
                  <a:gd name="T49" fmla="*/ 27 h 123"/>
                  <a:gd name="T50" fmla="*/ 164 w 282"/>
                  <a:gd name="T51" fmla="*/ 32 h 123"/>
                  <a:gd name="T52" fmla="*/ 185 w 282"/>
                  <a:gd name="T53" fmla="*/ 39 h 123"/>
                  <a:gd name="T54" fmla="*/ 202 w 282"/>
                  <a:gd name="T55" fmla="*/ 47 h 123"/>
                  <a:gd name="T56" fmla="*/ 215 w 282"/>
                  <a:gd name="T57" fmla="*/ 56 h 123"/>
                  <a:gd name="T58" fmla="*/ 229 w 282"/>
                  <a:gd name="T59" fmla="*/ 63 h 123"/>
                  <a:gd name="T60" fmla="*/ 242 w 282"/>
                  <a:gd name="T61" fmla="*/ 74 h 123"/>
                  <a:gd name="T62" fmla="*/ 252 w 282"/>
                  <a:gd name="T63" fmla="*/ 84 h 123"/>
                  <a:gd name="T64" fmla="*/ 258 w 282"/>
                  <a:gd name="T65" fmla="*/ 97 h 123"/>
                  <a:gd name="T66" fmla="*/ 262 w 282"/>
                  <a:gd name="T67" fmla="*/ 108 h 123"/>
                  <a:gd name="T68" fmla="*/ 264 w 282"/>
                  <a:gd name="T69" fmla="*/ 122 h 123"/>
                  <a:gd name="T70" fmla="*/ 281 w 282"/>
                  <a:gd name="T71" fmla="*/ 120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2"/>
                  <a:gd name="T109" fmla="*/ 0 h 123"/>
                  <a:gd name="T110" fmla="*/ 282 w 282"/>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2" h="123">
                    <a:moveTo>
                      <a:pt x="281" y="120"/>
                    </a:moveTo>
                    <a:lnTo>
                      <a:pt x="281" y="120"/>
                    </a:lnTo>
                    <a:lnTo>
                      <a:pt x="278" y="103"/>
                    </a:lnTo>
                    <a:lnTo>
                      <a:pt x="270" y="89"/>
                    </a:lnTo>
                    <a:lnTo>
                      <a:pt x="263" y="75"/>
                    </a:lnTo>
                    <a:lnTo>
                      <a:pt x="253" y="63"/>
                    </a:lnTo>
                    <a:lnTo>
                      <a:pt x="240" y="53"/>
                    </a:lnTo>
                    <a:lnTo>
                      <a:pt x="225" y="43"/>
                    </a:lnTo>
                    <a:lnTo>
                      <a:pt x="208" y="33"/>
                    </a:lnTo>
                    <a:lnTo>
                      <a:pt x="190" y="27"/>
                    </a:lnTo>
                    <a:lnTo>
                      <a:pt x="169" y="19"/>
                    </a:lnTo>
                    <a:lnTo>
                      <a:pt x="149" y="12"/>
                    </a:lnTo>
                    <a:lnTo>
                      <a:pt x="126" y="8"/>
                    </a:lnTo>
                    <a:lnTo>
                      <a:pt x="102" y="2"/>
                    </a:lnTo>
                    <a:lnTo>
                      <a:pt x="77" y="2"/>
                    </a:lnTo>
                    <a:lnTo>
                      <a:pt x="51" y="1"/>
                    </a:lnTo>
                    <a:lnTo>
                      <a:pt x="25" y="0"/>
                    </a:lnTo>
                    <a:lnTo>
                      <a:pt x="0" y="3"/>
                    </a:lnTo>
                    <a:lnTo>
                      <a:pt x="1" y="20"/>
                    </a:lnTo>
                    <a:lnTo>
                      <a:pt x="26" y="18"/>
                    </a:lnTo>
                    <a:lnTo>
                      <a:pt x="52" y="17"/>
                    </a:lnTo>
                    <a:lnTo>
                      <a:pt x="77" y="17"/>
                    </a:lnTo>
                    <a:lnTo>
                      <a:pt x="101" y="19"/>
                    </a:lnTo>
                    <a:lnTo>
                      <a:pt x="123" y="23"/>
                    </a:lnTo>
                    <a:lnTo>
                      <a:pt x="144" y="27"/>
                    </a:lnTo>
                    <a:lnTo>
                      <a:pt x="164" y="32"/>
                    </a:lnTo>
                    <a:lnTo>
                      <a:pt x="185" y="39"/>
                    </a:lnTo>
                    <a:lnTo>
                      <a:pt x="202" y="47"/>
                    </a:lnTo>
                    <a:lnTo>
                      <a:pt x="215" y="56"/>
                    </a:lnTo>
                    <a:lnTo>
                      <a:pt x="229" y="63"/>
                    </a:lnTo>
                    <a:lnTo>
                      <a:pt x="242" y="74"/>
                    </a:lnTo>
                    <a:lnTo>
                      <a:pt x="252" y="84"/>
                    </a:lnTo>
                    <a:lnTo>
                      <a:pt x="258" y="97"/>
                    </a:lnTo>
                    <a:lnTo>
                      <a:pt x="262" y="108"/>
                    </a:lnTo>
                    <a:lnTo>
                      <a:pt x="264" y="122"/>
                    </a:lnTo>
                    <a:lnTo>
                      <a:pt x="281" y="120"/>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1" name="Freeform 31"/>
              <p:cNvSpPr>
                <a:spLocks/>
              </p:cNvSpPr>
              <p:nvPr/>
            </p:nvSpPr>
            <p:spPr bwMode="auto">
              <a:xfrm>
                <a:off x="3384" y="3757"/>
                <a:ext cx="254" cy="170"/>
              </a:xfrm>
              <a:custGeom>
                <a:avLst/>
                <a:gdLst>
                  <a:gd name="T0" fmla="*/ 1 w 254"/>
                  <a:gd name="T1" fmla="*/ 169 h 170"/>
                  <a:gd name="T2" fmla="*/ 1 w 254"/>
                  <a:gd name="T3" fmla="*/ 169 h 170"/>
                  <a:gd name="T4" fmla="*/ 27 w 254"/>
                  <a:gd name="T5" fmla="*/ 166 h 170"/>
                  <a:gd name="T6" fmla="*/ 53 w 254"/>
                  <a:gd name="T7" fmla="*/ 161 h 170"/>
                  <a:gd name="T8" fmla="*/ 78 w 254"/>
                  <a:gd name="T9" fmla="*/ 155 h 170"/>
                  <a:gd name="T10" fmla="*/ 102 w 254"/>
                  <a:gd name="T11" fmla="*/ 148 h 170"/>
                  <a:gd name="T12" fmla="*/ 124 w 254"/>
                  <a:gd name="T13" fmla="*/ 139 h 170"/>
                  <a:gd name="T14" fmla="*/ 148 w 254"/>
                  <a:gd name="T15" fmla="*/ 131 h 170"/>
                  <a:gd name="T16" fmla="*/ 166 w 254"/>
                  <a:gd name="T17" fmla="*/ 121 h 170"/>
                  <a:gd name="T18" fmla="*/ 183 w 254"/>
                  <a:gd name="T19" fmla="*/ 110 h 170"/>
                  <a:gd name="T20" fmla="*/ 200 w 254"/>
                  <a:gd name="T21" fmla="*/ 97 h 170"/>
                  <a:gd name="T22" fmla="*/ 215 w 254"/>
                  <a:gd name="T23" fmla="*/ 85 h 170"/>
                  <a:gd name="T24" fmla="*/ 226 w 254"/>
                  <a:gd name="T25" fmla="*/ 71 h 170"/>
                  <a:gd name="T26" fmla="*/ 237 w 254"/>
                  <a:gd name="T27" fmla="*/ 58 h 170"/>
                  <a:gd name="T28" fmla="*/ 244 w 254"/>
                  <a:gd name="T29" fmla="*/ 46 h 170"/>
                  <a:gd name="T30" fmla="*/ 249 w 254"/>
                  <a:gd name="T31" fmla="*/ 29 h 170"/>
                  <a:gd name="T32" fmla="*/ 253 w 254"/>
                  <a:gd name="T33" fmla="*/ 14 h 170"/>
                  <a:gd name="T34" fmla="*/ 253 w 254"/>
                  <a:gd name="T35" fmla="*/ 0 h 170"/>
                  <a:gd name="T36" fmla="*/ 236 w 254"/>
                  <a:gd name="T37" fmla="*/ 2 h 170"/>
                  <a:gd name="T38" fmla="*/ 236 w 254"/>
                  <a:gd name="T39" fmla="*/ 13 h 170"/>
                  <a:gd name="T40" fmla="*/ 236 w 254"/>
                  <a:gd name="T41" fmla="*/ 26 h 170"/>
                  <a:gd name="T42" fmla="*/ 232 w 254"/>
                  <a:gd name="T43" fmla="*/ 38 h 170"/>
                  <a:gd name="T44" fmla="*/ 223 w 254"/>
                  <a:gd name="T45" fmla="*/ 49 h 170"/>
                  <a:gd name="T46" fmla="*/ 214 w 254"/>
                  <a:gd name="T47" fmla="*/ 62 h 170"/>
                  <a:gd name="T48" fmla="*/ 202 w 254"/>
                  <a:gd name="T49" fmla="*/ 74 h 170"/>
                  <a:gd name="T50" fmla="*/ 190 w 254"/>
                  <a:gd name="T51" fmla="*/ 87 h 170"/>
                  <a:gd name="T52" fmla="*/ 177 w 254"/>
                  <a:gd name="T53" fmla="*/ 99 h 170"/>
                  <a:gd name="T54" fmla="*/ 157 w 254"/>
                  <a:gd name="T55" fmla="*/ 106 h 170"/>
                  <a:gd name="T56" fmla="*/ 138 w 254"/>
                  <a:gd name="T57" fmla="*/ 117 h 170"/>
                  <a:gd name="T58" fmla="*/ 119 w 254"/>
                  <a:gd name="T59" fmla="*/ 126 h 170"/>
                  <a:gd name="T60" fmla="*/ 97 w 254"/>
                  <a:gd name="T61" fmla="*/ 133 h 170"/>
                  <a:gd name="T62" fmla="*/ 75 w 254"/>
                  <a:gd name="T63" fmla="*/ 141 h 170"/>
                  <a:gd name="T64" fmla="*/ 51 w 254"/>
                  <a:gd name="T65" fmla="*/ 146 h 170"/>
                  <a:gd name="T66" fmla="*/ 24 w 254"/>
                  <a:gd name="T67" fmla="*/ 150 h 170"/>
                  <a:gd name="T68" fmla="*/ 0 w 254"/>
                  <a:gd name="T69" fmla="*/ 154 h 170"/>
                  <a:gd name="T70" fmla="*/ 1 w 254"/>
                  <a:gd name="T71" fmla="*/ 169 h 1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
                  <a:gd name="T109" fmla="*/ 0 h 170"/>
                  <a:gd name="T110" fmla="*/ 254 w 254"/>
                  <a:gd name="T111" fmla="*/ 170 h 1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 h="170">
                    <a:moveTo>
                      <a:pt x="1" y="169"/>
                    </a:moveTo>
                    <a:lnTo>
                      <a:pt x="1" y="169"/>
                    </a:lnTo>
                    <a:lnTo>
                      <a:pt x="27" y="166"/>
                    </a:lnTo>
                    <a:lnTo>
                      <a:pt x="53" y="161"/>
                    </a:lnTo>
                    <a:lnTo>
                      <a:pt x="78" y="155"/>
                    </a:lnTo>
                    <a:lnTo>
                      <a:pt x="102" y="148"/>
                    </a:lnTo>
                    <a:lnTo>
                      <a:pt x="124" y="139"/>
                    </a:lnTo>
                    <a:lnTo>
                      <a:pt x="148" y="131"/>
                    </a:lnTo>
                    <a:lnTo>
                      <a:pt x="166" y="121"/>
                    </a:lnTo>
                    <a:lnTo>
                      <a:pt x="183" y="110"/>
                    </a:lnTo>
                    <a:lnTo>
                      <a:pt x="200" y="97"/>
                    </a:lnTo>
                    <a:lnTo>
                      <a:pt x="215" y="85"/>
                    </a:lnTo>
                    <a:lnTo>
                      <a:pt x="226" y="71"/>
                    </a:lnTo>
                    <a:lnTo>
                      <a:pt x="237" y="58"/>
                    </a:lnTo>
                    <a:lnTo>
                      <a:pt x="244" y="46"/>
                    </a:lnTo>
                    <a:lnTo>
                      <a:pt x="249" y="29"/>
                    </a:lnTo>
                    <a:lnTo>
                      <a:pt x="253" y="14"/>
                    </a:lnTo>
                    <a:lnTo>
                      <a:pt x="253" y="0"/>
                    </a:lnTo>
                    <a:lnTo>
                      <a:pt x="236" y="2"/>
                    </a:lnTo>
                    <a:lnTo>
                      <a:pt x="236" y="13"/>
                    </a:lnTo>
                    <a:lnTo>
                      <a:pt x="236" y="26"/>
                    </a:lnTo>
                    <a:lnTo>
                      <a:pt x="232" y="38"/>
                    </a:lnTo>
                    <a:lnTo>
                      <a:pt x="223" y="49"/>
                    </a:lnTo>
                    <a:lnTo>
                      <a:pt x="214" y="62"/>
                    </a:lnTo>
                    <a:lnTo>
                      <a:pt x="202" y="74"/>
                    </a:lnTo>
                    <a:lnTo>
                      <a:pt x="190" y="87"/>
                    </a:lnTo>
                    <a:lnTo>
                      <a:pt x="177" y="99"/>
                    </a:lnTo>
                    <a:lnTo>
                      <a:pt x="157" y="106"/>
                    </a:lnTo>
                    <a:lnTo>
                      <a:pt x="138" y="117"/>
                    </a:lnTo>
                    <a:lnTo>
                      <a:pt x="119" y="126"/>
                    </a:lnTo>
                    <a:lnTo>
                      <a:pt x="97" y="133"/>
                    </a:lnTo>
                    <a:lnTo>
                      <a:pt x="75" y="141"/>
                    </a:lnTo>
                    <a:lnTo>
                      <a:pt x="51" y="146"/>
                    </a:lnTo>
                    <a:lnTo>
                      <a:pt x="24" y="150"/>
                    </a:lnTo>
                    <a:lnTo>
                      <a:pt x="0" y="154"/>
                    </a:lnTo>
                    <a:lnTo>
                      <a:pt x="1" y="169"/>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2" name="Freeform 32"/>
              <p:cNvSpPr>
                <a:spLocks/>
              </p:cNvSpPr>
              <p:nvPr/>
            </p:nvSpPr>
            <p:spPr bwMode="auto">
              <a:xfrm>
                <a:off x="3095" y="3811"/>
                <a:ext cx="283" cy="119"/>
              </a:xfrm>
              <a:custGeom>
                <a:avLst/>
                <a:gdLst>
                  <a:gd name="T0" fmla="*/ 0 w 283"/>
                  <a:gd name="T1" fmla="*/ 2 h 119"/>
                  <a:gd name="T2" fmla="*/ 0 w 283"/>
                  <a:gd name="T3" fmla="*/ 2 h 119"/>
                  <a:gd name="T4" fmla="*/ 3 w 283"/>
                  <a:gd name="T5" fmla="*/ 16 h 119"/>
                  <a:gd name="T6" fmla="*/ 8 w 283"/>
                  <a:gd name="T7" fmla="*/ 30 h 119"/>
                  <a:gd name="T8" fmla="*/ 18 w 283"/>
                  <a:gd name="T9" fmla="*/ 45 h 119"/>
                  <a:gd name="T10" fmla="*/ 27 w 283"/>
                  <a:gd name="T11" fmla="*/ 55 h 119"/>
                  <a:gd name="T12" fmla="*/ 41 w 283"/>
                  <a:gd name="T13" fmla="*/ 67 h 119"/>
                  <a:gd name="T14" fmla="*/ 56 w 283"/>
                  <a:gd name="T15" fmla="*/ 77 h 119"/>
                  <a:gd name="T16" fmla="*/ 73 w 283"/>
                  <a:gd name="T17" fmla="*/ 87 h 119"/>
                  <a:gd name="T18" fmla="*/ 93 w 283"/>
                  <a:gd name="T19" fmla="*/ 95 h 119"/>
                  <a:gd name="T20" fmla="*/ 110 w 283"/>
                  <a:gd name="T21" fmla="*/ 102 h 119"/>
                  <a:gd name="T22" fmla="*/ 132 w 283"/>
                  <a:gd name="T23" fmla="*/ 108 h 119"/>
                  <a:gd name="T24" fmla="*/ 156 w 283"/>
                  <a:gd name="T25" fmla="*/ 112 h 119"/>
                  <a:gd name="T26" fmla="*/ 179 w 283"/>
                  <a:gd name="T27" fmla="*/ 116 h 119"/>
                  <a:gd name="T28" fmla="*/ 203 w 283"/>
                  <a:gd name="T29" fmla="*/ 116 h 119"/>
                  <a:gd name="T30" fmla="*/ 229 w 283"/>
                  <a:gd name="T31" fmla="*/ 118 h 119"/>
                  <a:gd name="T32" fmla="*/ 255 w 283"/>
                  <a:gd name="T33" fmla="*/ 118 h 119"/>
                  <a:gd name="T34" fmla="*/ 282 w 283"/>
                  <a:gd name="T35" fmla="*/ 116 h 119"/>
                  <a:gd name="T36" fmla="*/ 280 w 283"/>
                  <a:gd name="T37" fmla="*/ 101 h 119"/>
                  <a:gd name="T38" fmla="*/ 254 w 283"/>
                  <a:gd name="T39" fmla="*/ 103 h 119"/>
                  <a:gd name="T40" fmla="*/ 229 w 283"/>
                  <a:gd name="T41" fmla="*/ 103 h 119"/>
                  <a:gd name="T42" fmla="*/ 204 w 283"/>
                  <a:gd name="T43" fmla="*/ 104 h 119"/>
                  <a:gd name="T44" fmla="*/ 181 w 283"/>
                  <a:gd name="T45" fmla="*/ 101 h 119"/>
                  <a:gd name="T46" fmla="*/ 159 w 283"/>
                  <a:gd name="T47" fmla="*/ 97 h 119"/>
                  <a:gd name="T48" fmla="*/ 136 w 283"/>
                  <a:gd name="T49" fmla="*/ 93 h 119"/>
                  <a:gd name="T50" fmla="*/ 117 w 283"/>
                  <a:gd name="T51" fmla="*/ 87 h 119"/>
                  <a:gd name="T52" fmla="*/ 97 w 283"/>
                  <a:gd name="T53" fmla="*/ 82 h 119"/>
                  <a:gd name="T54" fmla="*/ 80 w 283"/>
                  <a:gd name="T55" fmla="*/ 73 h 119"/>
                  <a:gd name="T56" fmla="*/ 64 w 283"/>
                  <a:gd name="T57" fmla="*/ 64 h 119"/>
                  <a:gd name="T58" fmla="*/ 52 w 283"/>
                  <a:gd name="T59" fmla="*/ 55 h 119"/>
                  <a:gd name="T60" fmla="*/ 38 w 283"/>
                  <a:gd name="T61" fmla="*/ 44 h 119"/>
                  <a:gd name="T62" fmla="*/ 29 w 283"/>
                  <a:gd name="T63" fmla="*/ 35 h 119"/>
                  <a:gd name="T64" fmla="*/ 21 w 283"/>
                  <a:gd name="T65" fmla="*/ 25 h 119"/>
                  <a:gd name="T66" fmla="*/ 19 w 283"/>
                  <a:gd name="T67" fmla="*/ 12 h 119"/>
                  <a:gd name="T68" fmla="*/ 17 w 283"/>
                  <a:gd name="T69" fmla="*/ 0 h 119"/>
                  <a:gd name="T70" fmla="*/ 0 w 283"/>
                  <a:gd name="T71" fmla="*/ 2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3"/>
                  <a:gd name="T109" fmla="*/ 0 h 119"/>
                  <a:gd name="T110" fmla="*/ 283 w 283"/>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3" h="119">
                    <a:moveTo>
                      <a:pt x="0" y="2"/>
                    </a:moveTo>
                    <a:lnTo>
                      <a:pt x="0" y="2"/>
                    </a:lnTo>
                    <a:lnTo>
                      <a:pt x="3" y="16"/>
                    </a:lnTo>
                    <a:lnTo>
                      <a:pt x="8" y="30"/>
                    </a:lnTo>
                    <a:lnTo>
                      <a:pt x="18" y="45"/>
                    </a:lnTo>
                    <a:lnTo>
                      <a:pt x="27" y="55"/>
                    </a:lnTo>
                    <a:lnTo>
                      <a:pt x="41" y="67"/>
                    </a:lnTo>
                    <a:lnTo>
                      <a:pt x="56" y="77"/>
                    </a:lnTo>
                    <a:lnTo>
                      <a:pt x="73" y="87"/>
                    </a:lnTo>
                    <a:lnTo>
                      <a:pt x="93" y="95"/>
                    </a:lnTo>
                    <a:lnTo>
                      <a:pt x="110" y="102"/>
                    </a:lnTo>
                    <a:lnTo>
                      <a:pt x="132" y="108"/>
                    </a:lnTo>
                    <a:lnTo>
                      <a:pt x="156" y="112"/>
                    </a:lnTo>
                    <a:lnTo>
                      <a:pt x="179" y="116"/>
                    </a:lnTo>
                    <a:lnTo>
                      <a:pt x="203" y="116"/>
                    </a:lnTo>
                    <a:lnTo>
                      <a:pt x="229" y="118"/>
                    </a:lnTo>
                    <a:lnTo>
                      <a:pt x="255" y="118"/>
                    </a:lnTo>
                    <a:lnTo>
                      <a:pt x="282" y="116"/>
                    </a:lnTo>
                    <a:lnTo>
                      <a:pt x="280" y="101"/>
                    </a:lnTo>
                    <a:lnTo>
                      <a:pt x="254" y="103"/>
                    </a:lnTo>
                    <a:lnTo>
                      <a:pt x="229" y="103"/>
                    </a:lnTo>
                    <a:lnTo>
                      <a:pt x="204" y="104"/>
                    </a:lnTo>
                    <a:lnTo>
                      <a:pt x="181" y="101"/>
                    </a:lnTo>
                    <a:lnTo>
                      <a:pt x="159" y="97"/>
                    </a:lnTo>
                    <a:lnTo>
                      <a:pt x="136" y="93"/>
                    </a:lnTo>
                    <a:lnTo>
                      <a:pt x="117" y="87"/>
                    </a:lnTo>
                    <a:lnTo>
                      <a:pt x="97" y="82"/>
                    </a:lnTo>
                    <a:lnTo>
                      <a:pt x="80" y="73"/>
                    </a:lnTo>
                    <a:lnTo>
                      <a:pt x="64" y="64"/>
                    </a:lnTo>
                    <a:lnTo>
                      <a:pt x="52" y="55"/>
                    </a:lnTo>
                    <a:lnTo>
                      <a:pt x="38" y="44"/>
                    </a:lnTo>
                    <a:lnTo>
                      <a:pt x="29" y="35"/>
                    </a:lnTo>
                    <a:lnTo>
                      <a:pt x="21" y="25"/>
                    </a:lnTo>
                    <a:lnTo>
                      <a:pt x="19" y="12"/>
                    </a:lnTo>
                    <a:lnTo>
                      <a:pt x="17" y="0"/>
                    </a:lnTo>
                    <a:lnTo>
                      <a:pt x="0" y="2"/>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3" name="Freeform 33"/>
              <p:cNvSpPr>
                <a:spLocks/>
              </p:cNvSpPr>
              <p:nvPr/>
            </p:nvSpPr>
            <p:spPr bwMode="auto">
              <a:xfrm>
                <a:off x="3094" y="3633"/>
                <a:ext cx="255" cy="172"/>
              </a:xfrm>
              <a:custGeom>
                <a:avLst/>
                <a:gdLst>
                  <a:gd name="T0" fmla="*/ 252 w 255"/>
                  <a:gd name="T1" fmla="*/ 0 h 172"/>
                  <a:gd name="T2" fmla="*/ 252 w 255"/>
                  <a:gd name="T3" fmla="*/ 0 h 172"/>
                  <a:gd name="T4" fmla="*/ 224 w 255"/>
                  <a:gd name="T5" fmla="*/ 2 h 172"/>
                  <a:gd name="T6" fmla="*/ 200 w 255"/>
                  <a:gd name="T7" fmla="*/ 8 h 172"/>
                  <a:gd name="T8" fmla="*/ 174 w 255"/>
                  <a:gd name="T9" fmla="*/ 13 h 172"/>
                  <a:gd name="T10" fmla="*/ 151 w 255"/>
                  <a:gd name="T11" fmla="*/ 21 h 172"/>
                  <a:gd name="T12" fmla="*/ 129 w 255"/>
                  <a:gd name="T13" fmla="*/ 30 h 172"/>
                  <a:gd name="T14" fmla="*/ 105 w 255"/>
                  <a:gd name="T15" fmla="*/ 39 h 172"/>
                  <a:gd name="T16" fmla="*/ 86 w 255"/>
                  <a:gd name="T17" fmla="*/ 49 h 172"/>
                  <a:gd name="T18" fmla="*/ 71 w 255"/>
                  <a:gd name="T19" fmla="*/ 62 h 172"/>
                  <a:gd name="T20" fmla="*/ 53 w 255"/>
                  <a:gd name="T21" fmla="*/ 73 h 172"/>
                  <a:gd name="T22" fmla="*/ 39 w 255"/>
                  <a:gd name="T23" fmla="*/ 86 h 172"/>
                  <a:gd name="T24" fmla="*/ 26 w 255"/>
                  <a:gd name="T25" fmla="*/ 98 h 172"/>
                  <a:gd name="T26" fmla="*/ 15 w 255"/>
                  <a:gd name="T27" fmla="*/ 110 h 172"/>
                  <a:gd name="T28" fmla="*/ 8 w 255"/>
                  <a:gd name="T29" fmla="*/ 124 h 172"/>
                  <a:gd name="T30" fmla="*/ 2 w 255"/>
                  <a:gd name="T31" fmla="*/ 140 h 172"/>
                  <a:gd name="T32" fmla="*/ 0 w 255"/>
                  <a:gd name="T33" fmla="*/ 156 h 172"/>
                  <a:gd name="T34" fmla="*/ 0 w 255"/>
                  <a:gd name="T35" fmla="*/ 171 h 172"/>
                  <a:gd name="T36" fmla="*/ 17 w 255"/>
                  <a:gd name="T37" fmla="*/ 169 h 172"/>
                  <a:gd name="T38" fmla="*/ 17 w 255"/>
                  <a:gd name="T39" fmla="*/ 156 h 172"/>
                  <a:gd name="T40" fmla="*/ 17 w 255"/>
                  <a:gd name="T41" fmla="*/ 144 h 172"/>
                  <a:gd name="T42" fmla="*/ 21 w 255"/>
                  <a:gd name="T43" fmla="*/ 131 h 172"/>
                  <a:gd name="T44" fmla="*/ 28 w 255"/>
                  <a:gd name="T45" fmla="*/ 119 h 172"/>
                  <a:gd name="T46" fmla="*/ 39 w 255"/>
                  <a:gd name="T47" fmla="*/ 105 h 172"/>
                  <a:gd name="T48" fmla="*/ 50 w 255"/>
                  <a:gd name="T49" fmla="*/ 96 h 172"/>
                  <a:gd name="T50" fmla="*/ 64 w 255"/>
                  <a:gd name="T51" fmla="*/ 83 h 172"/>
                  <a:gd name="T52" fmla="*/ 77 w 255"/>
                  <a:gd name="T53" fmla="*/ 72 h 172"/>
                  <a:gd name="T54" fmla="*/ 96 w 255"/>
                  <a:gd name="T55" fmla="*/ 62 h 172"/>
                  <a:gd name="T56" fmla="*/ 114 w 255"/>
                  <a:gd name="T57" fmla="*/ 54 h 172"/>
                  <a:gd name="T58" fmla="*/ 135 w 255"/>
                  <a:gd name="T59" fmla="*/ 44 h 172"/>
                  <a:gd name="T60" fmla="*/ 156 w 255"/>
                  <a:gd name="T61" fmla="*/ 36 h 172"/>
                  <a:gd name="T62" fmla="*/ 178 w 255"/>
                  <a:gd name="T63" fmla="*/ 29 h 172"/>
                  <a:gd name="T64" fmla="*/ 203 w 255"/>
                  <a:gd name="T65" fmla="*/ 24 h 172"/>
                  <a:gd name="T66" fmla="*/ 228 w 255"/>
                  <a:gd name="T67" fmla="*/ 20 h 172"/>
                  <a:gd name="T68" fmla="*/ 254 w 255"/>
                  <a:gd name="T69" fmla="*/ 15 h 172"/>
                  <a:gd name="T70" fmla="*/ 252 w 255"/>
                  <a:gd name="T71" fmla="*/ 0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5"/>
                  <a:gd name="T109" fmla="*/ 0 h 172"/>
                  <a:gd name="T110" fmla="*/ 255 w 255"/>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5" h="172">
                    <a:moveTo>
                      <a:pt x="252" y="0"/>
                    </a:moveTo>
                    <a:lnTo>
                      <a:pt x="252" y="0"/>
                    </a:lnTo>
                    <a:lnTo>
                      <a:pt x="224" y="2"/>
                    </a:lnTo>
                    <a:lnTo>
                      <a:pt x="200" y="8"/>
                    </a:lnTo>
                    <a:lnTo>
                      <a:pt x="174" y="13"/>
                    </a:lnTo>
                    <a:lnTo>
                      <a:pt x="151" y="21"/>
                    </a:lnTo>
                    <a:lnTo>
                      <a:pt x="129" y="30"/>
                    </a:lnTo>
                    <a:lnTo>
                      <a:pt x="105" y="39"/>
                    </a:lnTo>
                    <a:lnTo>
                      <a:pt x="86" y="49"/>
                    </a:lnTo>
                    <a:lnTo>
                      <a:pt x="71" y="62"/>
                    </a:lnTo>
                    <a:lnTo>
                      <a:pt x="53" y="73"/>
                    </a:lnTo>
                    <a:lnTo>
                      <a:pt x="39" y="86"/>
                    </a:lnTo>
                    <a:lnTo>
                      <a:pt x="26" y="98"/>
                    </a:lnTo>
                    <a:lnTo>
                      <a:pt x="15" y="110"/>
                    </a:lnTo>
                    <a:lnTo>
                      <a:pt x="8" y="124"/>
                    </a:lnTo>
                    <a:lnTo>
                      <a:pt x="2" y="140"/>
                    </a:lnTo>
                    <a:lnTo>
                      <a:pt x="0" y="156"/>
                    </a:lnTo>
                    <a:lnTo>
                      <a:pt x="0" y="171"/>
                    </a:lnTo>
                    <a:lnTo>
                      <a:pt x="17" y="169"/>
                    </a:lnTo>
                    <a:lnTo>
                      <a:pt x="17" y="156"/>
                    </a:lnTo>
                    <a:lnTo>
                      <a:pt x="17" y="144"/>
                    </a:lnTo>
                    <a:lnTo>
                      <a:pt x="21" y="131"/>
                    </a:lnTo>
                    <a:lnTo>
                      <a:pt x="28" y="119"/>
                    </a:lnTo>
                    <a:lnTo>
                      <a:pt x="39" y="105"/>
                    </a:lnTo>
                    <a:lnTo>
                      <a:pt x="50" y="96"/>
                    </a:lnTo>
                    <a:lnTo>
                      <a:pt x="64" y="83"/>
                    </a:lnTo>
                    <a:lnTo>
                      <a:pt x="77" y="72"/>
                    </a:lnTo>
                    <a:lnTo>
                      <a:pt x="96" y="62"/>
                    </a:lnTo>
                    <a:lnTo>
                      <a:pt x="114" y="54"/>
                    </a:lnTo>
                    <a:lnTo>
                      <a:pt x="135" y="44"/>
                    </a:lnTo>
                    <a:lnTo>
                      <a:pt x="156" y="36"/>
                    </a:lnTo>
                    <a:lnTo>
                      <a:pt x="178" y="29"/>
                    </a:lnTo>
                    <a:lnTo>
                      <a:pt x="203" y="24"/>
                    </a:lnTo>
                    <a:lnTo>
                      <a:pt x="228" y="20"/>
                    </a:lnTo>
                    <a:lnTo>
                      <a:pt x="254" y="15"/>
                    </a:lnTo>
                    <a:lnTo>
                      <a:pt x="252" y="0"/>
                    </a:lnTo>
                  </a:path>
                </a:pathLst>
              </a:custGeom>
              <a:solidFill>
                <a:srgbClr val="000066"/>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4" name="Freeform 34"/>
              <p:cNvSpPr>
                <a:spLocks/>
              </p:cNvSpPr>
              <p:nvPr/>
            </p:nvSpPr>
            <p:spPr bwMode="auto">
              <a:xfrm>
                <a:off x="3010" y="1060"/>
                <a:ext cx="345" cy="2800"/>
              </a:xfrm>
              <a:custGeom>
                <a:avLst/>
                <a:gdLst>
                  <a:gd name="T0" fmla="*/ 16 w 345"/>
                  <a:gd name="T1" fmla="*/ 6 h 2800"/>
                  <a:gd name="T2" fmla="*/ 37 w 345"/>
                  <a:gd name="T3" fmla="*/ 4 h 2800"/>
                  <a:gd name="T4" fmla="*/ 57 w 345"/>
                  <a:gd name="T5" fmla="*/ 2 h 2800"/>
                  <a:gd name="T6" fmla="*/ 69 w 345"/>
                  <a:gd name="T7" fmla="*/ 47 h 2800"/>
                  <a:gd name="T8" fmla="*/ 77 w 345"/>
                  <a:gd name="T9" fmla="*/ 124 h 2800"/>
                  <a:gd name="T10" fmla="*/ 84 w 345"/>
                  <a:gd name="T11" fmla="*/ 204 h 2800"/>
                  <a:gd name="T12" fmla="*/ 92 w 345"/>
                  <a:gd name="T13" fmla="*/ 285 h 2800"/>
                  <a:gd name="T14" fmla="*/ 100 w 345"/>
                  <a:gd name="T15" fmla="*/ 365 h 2800"/>
                  <a:gd name="T16" fmla="*/ 109 w 345"/>
                  <a:gd name="T17" fmla="*/ 450 h 2800"/>
                  <a:gd name="T18" fmla="*/ 119 w 345"/>
                  <a:gd name="T19" fmla="*/ 535 h 2800"/>
                  <a:gd name="T20" fmla="*/ 126 w 345"/>
                  <a:gd name="T21" fmla="*/ 628 h 2800"/>
                  <a:gd name="T22" fmla="*/ 136 w 345"/>
                  <a:gd name="T23" fmla="*/ 722 h 2800"/>
                  <a:gd name="T24" fmla="*/ 146 w 345"/>
                  <a:gd name="T25" fmla="*/ 817 h 2800"/>
                  <a:gd name="T26" fmla="*/ 155 w 345"/>
                  <a:gd name="T27" fmla="*/ 912 h 2800"/>
                  <a:gd name="T28" fmla="*/ 166 w 345"/>
                  <a:gd name="T29" fmla="*/ 1011 h 2800"/>
                  <a:gd name="T30" fmla="*/ 176 w 345"/>
                  <a:gd name="T31" fmla="*/ 1112 h 2800"/>
                  <a:gd name="T32" fmla="*/ 188 w 345"/>
                  <a:gd name="T33" fmla="*/ 1219 h 2800"/>
                  <a:gd name="T34" fmla="*/ 198 w 345"/>
                  <a:gd name="T35" fmla="*/ 1331 h 2800"/>
                  <a:gd name="T36" fmla="*/ 210 w 345"/>
                  <a:gd name="T37" fmla="*/ 1445 h 2800"/>
                  <a:gd name="T38" fmla="*/ 221 w 345"/>
                  <a:gd name="T39" fmla="*/ 1563 h 2800"/>
                  <a:gd name="T40" fmla="*/ 235 w 345"/>
                  <a:gd name="T41" fmla="*/ 1682 h 2800"/>
                  <a:gd name="T42" fmla="*/ 246 w 345"/>
                  <a:gd name="T43" fmla="*/ 1802 h 2800"/>
                  <a:gd name="T44" fmla="*/ 260 w 345"/>
                  <a:gd name="T45" fmla="*/ 1931 h 2800"/>
                  <a:gd name="T46" fmla="*/ 272 w 345"/>
                  <a:gd name="T47" fmla="*/ 2067 h 2800"/>
                  <a:gd name="T48" fmla="*/ 286 w 345"/>
                  <a:gd name="T49" fmla="*/ 2206 h 2800"/>
                  <a:gd name="T50" fmla="*/ 300 w 345"/>
                  <a:gd name="T51" fmla="*/ 2347 h 2800"/>
                  <a:gd name="T52" fmla="*/ 315 w 345"/>
                  <a:gd name="T53" fmla="*/ 2494 h 2800"/>
                  <a:gd name="T54" fmla="*/ 330 w 345"/>
                  <a:gd name="T55" fmla="*/ 2642 h 2800"/>
                  <a:gd name="T56" fmla="*/ 344 w 345"/>
                  <a:gd name="T57" fmla="*/ 2796 h 2800"/>
                  <a:gd name="T58" fmla="*/ 316 w 345"/>
                  <a:gd name="T59" fmla="*/ 2796 h 2800"/>
                  <a:gd name="T60" fmla="*/ 287 w 345"/>
                  <a:gd name="T61" fmla="*/ 2798 h 2800"/>
                  <a:gd name="T62" fmla="*/ 258 w 345"/>
                  <a:gd name="T63" fmla="*/ 2798 h 2800"/>
                  <a:gd name="T64" fmla="*/ 240 w 345"/>
                  <a:gd name="T65" fmla="*/ 2677 h 2800"/>
                  <a:gd name="T66" fmla="*/ 226 w 345"/>
                  <a:gd name="T67" fmla="*/ 2528 h 2800"/>
                  <a:gd name="T68" fmla="*/ 214 w 345"/>
                  <a:gd name="T69" fmla="*/ 2381 h 2800"/>
                  <a:gd name="T70" fmla="*/ 200 w 345"/>
                  <a:gd name="T71" fmla="*/ 2238 h 2800"/>
                  <a:gd name="T72" fmla="*/ 187 w 345"/>
                  <a:gd name="T73" fmla="*/ 2099 h 2800"/>
                  <a:gd name="T74" fmla="*/ 174 w 345"/>
                  <a:gd name="T75" fmla="*/ 1962 h 2800"/>
                  <a:gd name="T76" fmla="*/ 164 w 345"/>
                  <a:gd name="T77" fmla="*/ 1833 h 2800"/>
                  <a:gd name="T78" fmla="*/ 153 w 345"/>
                  <a:gd name="T79" fmla="*/ 1711 h 2800"/>
                  <a:gd name="T80" fmla="*/ 143 w 345"/>
                  <a:gd name="T81" fmla="*/ 1591 h 2800"/>
                  <a:gd name="T82" fmla="*/ 131 w 345"/>
                  <a:gd name="T83" fmla="*/ 1474 h 2800"/>
                  <a:gd name="T84" fmla="*/ 122 w 345"/>
                  <a:gd name="T85" fmla="*/ 1361 h 2800"/>
                  <a:gd name="T86" fmla="*/ 113 w 345"/>
                  <a:gd name="T87" fmla="*/ 1248 h 2800"/>
                  <a:gd name="T88" fmla="*/ 102 w 345"/>
                  <a:gd name="T89" fmla="*/ 1138 h 2800"/>
                  <a:gd name="T90" fmla="*/ 93 w 345"/>
                  <a:gd name="T91" fmla="*/ 1037 h 2800"/>
                  <a:gd name="T92" fmla="*/ 84 w 345"/>
                  <a:gd name="T93" fmla="*/ 937 h 2800"/>
                  <a:gd name="T94" fmla="*/ 76 w 345"/>
                  <a:gd name="T95" fmla="*/ 841 h 2800"/>
                  <a:gd name="T96" fmla="*/ 67 w 345"/>
                  <a:gd name="T97" fmla="*/ 745 h 2800"/>
                  <a:gd name="T98" fmla="*/ 58 w 345"/>
                  <a:gd name="T99" fmla="*/ 651 h 2800"/>
                  <a:gd name="T100" fmla="*/ 49 w 345"/>
                  <a:gd name="T101" fmla="*/ 560 h 2800"/>
                  <a:gd name="T102" fmla="*/ 42 w 345"/>
                  <a:gd name="T103" fmla="*/ 474 h 2800"/>
                  <a:gd name="T104" fmla="*/ 34 w 345"/>
                  <a:gd name="T105" fmla="*/ 390 h 2800"/>
                  <a:gd name="T106" fmla="*/ 26 w 345"/>
                  <a:gd name="T107" fmla="*/ 308 h 2800"/>
                  <a:gd name="T108" fmla="*/ 18 w 345"/>
                  <a:gd name="T109" fmla="*/ 226 h 2800"/>
                  <a:gd name="T110" fmla="*/ 13 w 345"/>
                  <a:gd name="T111" fmla="*/ 148 h 2800"/>
                  <a:gd name="T112" fmla="*/ 7 w 345"/>
                  <a:gd name="T113" fmla="*/ 69 h 28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5"/>
                  <a:gd name="T172" fmla="*/ 0 h 2800"/>
                  <a:gd name="T173" fmla="*/ 345 w 345"/>
                  <a:gd name="T174" fmla="*/ 2800 h 28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5" h="2800">
                    <a:moveTo>
                      <a:pt x="0" y="6"/>
                    </a:moveTo>
                    <a:lnTo>
                      <a:pt x="3" y="6"/>
                    </a:lnTo>
                    <a:lnTo>
                      <a:pt x="8" y="7"/>
                    </a:lnTo>
                    <a:lnTo>
                      <a:pt x="14" y="6"/>
                    </a:lnTo>
                    <a:lnTo>
                      <a:pt x="16" y="6"/>
                    </a:lnTo>
                    <a:lnTo>
                      <a:pt x="20" y="5"/>
                    </a:lnTo>
                    <a:lnTo>
                      <a:pt x="25" y="5"/>
                    </a:lnTo>
                    <a:lnTo>
                      <a:pt x="29" y="5"/>
                    </a:lnTo>
                    <a:lnTo>
                      <a:pt x="32" y="4"/>
                    </a:lnTo>
                    <a:lnTo>
                      <a:pt x="37" y="4"/>
                    </a:lnTo>
                    <a:lnTo>
                      <a:pt x="41" y="3"/>
                    </a:lnTo>
                    <a:lnTo>
                      <a:pt x="44" y="3"/>
                    </a:lnTo>
                    <a:lnTo>
                      <a:pt x="48" y="2"/>
                    </a:lnTo>
                    <a:lnTo>
                      <a:pt x="53" y="2"/>
                    </a:lnTo>
                    <a:lnTo>
                      <a:pt x="57" y="2"/>
                    </a:lnTo>
                    <a:lnTo>
                      <a:pt x="61" y="1"/>
                    </a:lnTo>
                    <a:lnTo>
                      <a:pt x="65" y="0"/>
                    </a:lnTo>
                    <a:lnTo>
                      <a:pt x="67" y="14"/>
                    </a:lnTo>
                    <a:lnTo>
                      <a:pt x="68" y="30"/>
                    </a:lnTo>
                    <a:lnTo>
                      <a:pt x="69" y="47"/>
                    </a:lnTo>
                    <a:lnTo>
                      <a:pt x="73" y="62"/>
                    </a:lnTo>
                    <a:lnTo>
                      <a:pt x="73" y="77"/>
                    </a:lnTo>
                    <a:lnTo>
                      <a:pt x="74" y="94"/>
                    </a:lnTo>
                    <a:lnTo>
                      <a:pt x="76" y="108"/>
                    </a:lnTo>
                    <a:lnTo>
                      <a:pt x="77" y="124"/>
                    </a:lnTo>
                    <a:lnTo>
                      <a:pt x="79" y="139"/>
                    </a:lnTo>
                    <a:lnTo>
                      <a:pt x="81" y="156"/>
                    </a:lnTo>
                    <a:lnTo>
                      <a:pt x="82" y="171"/>
                    </a:lnTo>
                    <a:lnTo>
                      <a:pt x="84" y="188"/>
                    </a:lnTo>
                    <a:lnTo>
                      <a:pt x="84" y="204"/>
                    </a:lnTo>
                    <a:lnTo>
                      <a:pt x="86" y="219"/>
                    </a:lnTo>
                    <a:lnTo>
                      <a:pt x="88" y="234"/>
                    </a:lnTo>
                    <a:lnTo>
                      <a:pt x="90" y="251"/>
                    </a:lnTo>
                    <a:lnTo>
                      <a:pt x="93" y="267"/>
                    </a:lnTo>
                    <a:lnTo>
                      <a:pt x="92" y="285"/>
                    </a:lnTo>
                    <a:lnTo>
                      <a:pt x="94" y="299"/>
                    </a:lnTo>
                    <a:lnTo>
                      <a:pt x="96" y="317"/>
                    </a:lnTo>
                    <a:lnTo>
                      <a:pt x="98" y="332"/>
                    </a:lnTo>
                    <a:lnTo>
                      <a:pt x="100" y="350"/>
                    </a:lnTo>
                    <a:lnTo>
                      <a:pt x="100" y="365"/>
                    </a:lnTo>
                    <a:lnTo>
                      <a:pt x="102" y="383"/>
                    </a:lnTo>
                    <a:lnTo>
                      <a:pt x="104" y="399"/>
                    </a:lnTo>
                    <a:lnTo>
                      <a:pt x="106" y="416"/>
                    </a:lnTo>
                    <a:lnTo>
                      <a:pt x="107" y="433"/>
                    </a:lnTo>
                    <a:lnTo>
                      <a:pt x="109" y="450"/>
                    </a:lnTo>
                    <a:lnTo>
                      <a:pt x="112" y="468"/>
                    </a:lnTo>
                    <a:lnTo>
                      <a:pt x="113" y="484"/>
                    </a:lnTo>
                    <a:lnTo>
                      <a:pt x="115" y="502"/>
                    </a:lnTo>
                    <a:lnTo>
                      <a:pt x="117" y="518"/>
                    </a:lnTo>
                    <a:lnTo>
                      <a:pt x="119" y="535"/>
                    </a:lnTo>
                    <a:lnTo>
                      <a:pt x="120" y="553"/>
                    </a:lnTo>
                    <a:lnTo>
                      <a:pt x="122" y="572"/>
                    </a:lnTo>
                    <a:lnTo>
                      <a:pt x="124" y="590"/>
                    </a:lnTo>
                    <a:lnTo>
                      <a:pt x="125" y="609"/>
                    </a:lnTo>
                    <a:lnTo>
                      <a:pt x="126" y="628"/>
                    </a:lnTo>
                    <a:lnTo>
                      <a:pt x="128" y="645"/>
                    </a:lnTo>
                    <a:lnTo>
                      <a:pt x="130" y="665"/>
                    </a:lnTo>
                    <a:lnTo>
                      <a:pt x="131" y="682"/>
                    </a:lnTo>
                    <a:lnTo>
                      <a:pt x="135" y="702"/>
                    </a:lnTo>
                    <a:lnTo>
                      <a:pt x="136" y="722"/>
                    </a:lnTo>
                    <a:lnTo>
                      <a:pt x="138" y="739"/>
                    </a:lnTo>
                    <a:lnTo>
                      <a:pt x="140" y="759"/>
                    </a:lnTo>
                    <a:lnTo>
                      <a:pt x="142" y="777"/>
                    </a:lnTo>
                    <a:lnTo>
                      <a:pt x="144" y="797"/>
                    </a:lnTo>
                    <a:lnTo>
                      <a:pt x="146" y="817"/>
                    </a:lnTo>
                    <a:lnTo>
                      <a:pt x="148" y="836"/>
                    </a:lnTo>
                    <a:lnTo>
                      <a:pt x="149" y="855"/>
                    </a:lnTo>
                    <a:lnTo>
                      <a:pt x="153" y="874"/>
                    </a:lnTo>
                    <a:lnTo>
                      <a:pt x="153" y="892"/>
                    </a:lnTo>
                    <a:lnTo>
                      <a:pt x="155" y="912"/>
                    </a:lnTo>
                    <a:lnTo>
                      <a:pt x="158" y="931"/>
                    </a:lnTo>
                    <a:lnTo>
                      <a:pt x="159" y="950"/>
                    </a:lnTo>
                    <a:lnTo>
                      <a:pt x="161" y="971"/>
                    </a:lnTo>
                    <a:lnTo>
                      <a:pt x="164" y="992"/>
                    </a:lnTo>
                    <a:lnTo>
                      <a:pt x="166" y="1011"/>
                    </a:lnTo>
                    <a:lnTo>
                      <a:pt x="168" y="1031"/>
                    </a:lnTo>
                    <a:lnTo>
                      <a:pt x="170" y="1052"/>
                    </a:lnTo>
                    <a:lnTo>
                      <a:pt x="173" y="1070"/>
                    </a:lnTo>
                    <a:lnTo>
                      <a:pt x="174" y="1091"/>
                    </a:lnTo>
                    <a:lnTo>
                      <a:pt x="176" y="1112"/>
                    </a:lnTo>
                    <a:lnTo>
                      <a:pt x="179" y="1132"/>
                    </a:lnTo>
                    <a:lnTo>
                      <a:pt x="181" y="1154"/>
                    </a:lnTo>
                    <a:lnTo>
                      <a:pt x="184" y="1175"/>
                    </a:lnTo>
                    <a:lnTo>
                      <a:pt x="186" y="1197"/>
                    </a:lnTo>
                    <a:lnTo>
                      <a:pt x="188" y="1219"/>
                    </a:lnTo>
                    <a:lnTo>
                      <a:pt x="190" y="1240"/>
                    </a:lnTo>
                    <a:lnTo>
                      <a:pt x="193" y="1264"/>
                    </a:lnTo>
                    <a:lnTo>
                      <a:pt x="195" y="1285"/>
                    </a:lnTo>
                    <a:lnTo>
                      <a:pt x="197" y="1307"/>
                    </a:lnTo>
                    <a:lnTo>
                      <a:pt x="198" y="1331"/>
                    </a:lnTo>
                    <a:lnTo>
                      <a:pt x="201" y="1354"/>
                    </a:lnTo>
                    <a:lnTo>
                      <a:pt x="203" y="1376"/>
                    </a:lnTo>
                    <a:lnTo>
                      <a:pt x="204" y="1400"/>
                    </a:lnTo>
                    <a:lnTo>
                      <a:pt x="208" y="1422"/>
                    </a:lnTo>
                    <a:lnTo>
                      <a:pt x="210" y="1445"/>
                    </a:lnTo>
                    <a:lnTo>
                      <a:pt x="211" y="1469"/>
                    </a:lnTo>
                    <a:lnTo>
                      <a:pt x="215" y="1492"/>
                    </a:lnTo>
                    <a:lnTo>
                      <a:pt x="217" y="1517"/>
                    </a:lnTo>
                    <a:lnTo>
                      <a:pt x="220" y="1538"/>
                    </a:lnTo>
                    <a:lnTo>
                      <a:pt x="221" y="1563"/>
                    </a:lnTo>
                    <a:lnTo>
                      <a:pt x="224" y="1586"/>
                    </a:lnTo>
                    <a:lnTo>
                      <a:pt x="226" y="1610"/>
                    </a:lnTo>
                    <a:lnTo>
                      <a:pt x="229" y="1632"/>
                    </a:lnTo>
                    <a:lnTo>
                      <a:pt x="232" y="1656"/>
                    </a:lnTo>
                    <a:lnTo>
                      <a:pt x="235" y="1682"/>
                    </a:lnTo>
                    <a:lnTo>
                      <a:pt x="237" y="1705"/>
                    </a:lnTo>
                    <a:lnTo>
                      <a:pt x="240" y="1729"/>
                    </a:lnTo>
                    <a:lnTo>
                      <a:pt x="241" y="1755"/>
                    </a:lnTo>
                    <a:lnTo>
                      <a:pt x="244" y="1780"/>
                    </a:lnTo>
                    <a:lnTo>
                      <a:pt x="246" y="1802"/>
                    </a:lnTo>
                    <a:lnTo>
                      <a:pt x="248" y="1827"/>
                    </a:lnTo>
                    <a:lnTo>
                      <a:pt x="250" y="1852"/>
                    </a:lnTo>
                    <a:lnTo>
                      <a:pt x="252" y="1877"/>
                    </a:lnTo>
                    <a:lnTo>
                      <a:pt x="257" y="1903"/>
                    </a:lnTo>
                    <a:lnTo>
                      <a:pt x="260" y="1931"/>
                    </a:lnTo>
                    <a:lnTo>
                      <a:pt x="262" y="1959"/>
                    </a:lnTo>
                    <a:lnTo>
                      <a:pt x="264" y="1984"/>
                    </a:lnTo>
                    <a:lnTo>
                      <a:pt x="267" y="2011"/>
                    </a:lnTo>
                    <a:lnTo>
                      <a:pt x="269" y="2039"/>
                    </a:lnTo>
                    <a:lnTo>
                      <a:pt x="272" y="2067"/>
                    </a:lnTo>
                    <a:lnTo>
                      <a:pt x="275" y="2094"/>
                    </a:lnTo>
                    <a:lnTo>
                      <a:pt x="278" y="2121"/>
                    </a:lnTo>
                    <a:lnTo>
                      <a:pt x="281" y="2149"/>
                    </a:lnTo>
                    <a:lnTo>
                      <a:pt x="283" y="2177"/>
                    </a:lnTo>
                    <a:lnTo>
                      <a:pt x="286" y="2206"/>
                    </a:lnTo>
                    <a:lnTo>
                      <a:pt x="288" y="2233"/>
                    </a:lnTo>
                    <a:lnTo>
                      <a:pt x="291" y="2262"/>
                    </a:lnTo>
                    <a:lnTo>
                      <a:pt x="295" y="2290"/>
                    </a:lnTo>
                    <a:lnTo>
                      <a:pt x="297" y="2319"/>
                    </a:lnTo>
                    <a:lnTo>
                      <a:pt x="300" y="2347"/>
                    </a:lnTo>
                    <a:lnTo>
                      <a:pt x="303" y="2377"/>
                    </a:lnTo>
                    <a:lnTo>
                      <a:pt x="306" y="2407"/>
                    </a:lnTo>
                    <a:lnTo>
                      <a:pt x="308" y="2435"/>
                    </a:lnTo>
                    <a:lnTo>
                      <a:pt x="311" y="2464"/>
                    </a:lnTo>
                    <a:lnTo>
                      <a:pt x="315" y="2494"/>
                    </a:lnTo>
                    <a:lnTo>
                      <a:pt x="318" y="2523"/>
                    </a:lnTo>
                    <a:lnTo>
                      <a:pt x="320" y="2553"/>
                    </a:lnTo>
                    <a:lnTo>
                      <a:pt x="323" y="2584"/>
                    </a:lnTo>
                    <a:lnTo>
                      <a:pt x="327" y="2613"/>
                    </a:lnTo>
                    <a:lnTo>
                      <a:pt x="330" y="2642"/>
                    </a:lnTo>
                    <a:lnTo>
                      <a:pt x="333" y="2673"/>
                    </a:lnTo>
                    <a:lnTo>
                      <a:pt x="337" y="2703"/>
                    </a:lnTo>
                    <a:lnTo>
                      <a:pt x="340" y="2734"/>
                    </a:lnTo>
                    <a:lnTo>
                      <a:pt x="341" y="2766"/>
                    </a:lnTo>
                    <a:lnTo>
                      <a:pt x="344" y="2796"/>
                    </a:lnTo>
                    <a:lnTo>
                      <a:pt x="340" y="2795"/>
                    </a:lnTo>
                    <a:lnTo>
                      <a:pt x="333" y="2795"/>
                    </a:lnTo>
                    <a:lnTo>
                      <a:pt x="328" y="2795"/>
                    </a:lnTo>
                    <a:lnTo>
                      <a:pt x="322" y="2796"/>
                    </a:lnTo>
                    <a:lnTo>
                      <a:pt x="316" y="2796"/>
                    </a:lnTo>
                    <a:lnTo>
                      <a:pt x="310" y="2796"/>
                    </a:lnTo>
                    <a:lnTo>
                      <a:pt x="303" y="2796"/>
                    </a:lnTo>
                    <a:lnTo>
                      <a:pt x="299" y="2797"/>
                    </a:lnTo>
                    <a:lnTo>
                      <a:pt x="292" y="2797"/>
                    </a:lnTo>
                    <a:lnTo>
                      <a:pt x="287" y="2798"/>
                    </a:lnTo>
                    <a:lnTo>
                      <a:pt x="281" y="2797"/>
                    </a:lnTo>
                    <a:lnTo>
                      <a:pt x="275" y="2797"/>
                    </a:lnTo>
                    <a:lnTo>
                      <a:pt x="268" y="2798"/>
                    </a:lnTo>
                    <a:lnTo>
                      <a:pt x="262" y="2798"/>
                    </a:lnTo>
                    <a:lnTo>
                      <a:pt x="258" y="2798"/>
                    </a:lnTo>
                    <a:lnTo>
                      <a:pt x="250" y="2799"/>
                    </a:lnTo>
                    <a:lnTo>
                      <a:pt x="247" y="2768"/>
                    </a:lnTo>
                    <a:lnTo>
                      <a:pt x="245" y="2739"/>
                    </a:lnTo>
                    <a:lnTo>
                      <a:pt x="243" y="2709"/>
                    </a:lnTo>
                    <a:lnTo>
                      <a:pt x="240" y="2677"/>
                    </a:lnTo>
                    <a:lnTo>
                      <a:pt x="238" y="2647"/>
                    </a:lnTo>
                    <a:lnTo>
                      <a:pt x="235" y="2618"/>
                    </a:lnTo>
                    <a:lnTo>
                      <a:pt x="232" y="2587"/>
                    </a:lnTo>
                    <a:lnTo>
                      <a:pt x="229" y="2557"/>
                    </a:lnTo>
                    <a:lnTo>
                      <a:pt x="226" y="2528"/>
                    </a:lnTo>
                    <a:lnTo>
                      <a:pt x="224" y="2499"/>
                    </a:lnTo>
                    <a:lnTo>
                      <a:pt x="221" y="2469"/>
                    </a:lnTo>
                    <a:lnTo>
                      <a:pt x="218" y="2440"/>
                    </a:lnTo>
                    <a:lnTo>
                      <a:pt x="217" y="2411"/>
                    </a:lnTo>
                    <a:lnTo>
                      <a:pt x="214" y="2381"/>
                    </a:lnTo>
                    <a:lnTo>
                      <a:pt x="210" y="2351"/>
                    </a:lnTo>
                    <a:lnTo>
                      <a:pt x="207" y="2325"/>
                    </a:lnTo>
                    <a:lnTo>
                      <a:pt x="205" y="2297"/>
                    </a:lnTo>
                    <a:lnTo>
                      <a:pt x="204" y="2268"/>
                    </a:lnTo>
                    <a:lnTo>
                      <a:pt x="200" y="2238"/>
                    </a:lnTo>
                    <a:lnTo>
                      <a:pt x="199" y="2212"/>
                    </a:lnTo>
                    <a:lnTo>
                      <a:pt x="196" y="2183"/>
                    </a:lnTo>
                    <a:lnTo>
                      <a:pt x="191" y="2155"/>
                    </a:lnTo>
                    <a:lnTo>
                      <a:pt x="189" y="2126"/>
                    </a:lnTo>
                    <a:lnTo>
                      <a:pt x="187" y="2099"/>
                    </a:lnTo>
                    <a:lnTo>
                      <a:pt x="185" y="2071"/>
                    </a:lnTo>
                    <a:lnTo>
                      <a:pt x="182" y="2043"/>
                    </a:lnTo>
                    <a:lnTo>
                      <a:pt x="179" y="2016"/>
                    </a:lnTo>
                    <a:lnTo>
                      <a:pt x="178" y="1990"/>
                    </a:lnTo>
                    <a:lnTo>
                      <a:pt x="174" y="1962"/>
                    </a:lnTo>
                    <a:lnTo>
                      <a:pt x="171" y="1935"/>
                    </a:lnTo>
                    <a:lnTo>
                      <a:pt x="170" y="1908"/>
                    </a:lnTo>
                    <a:lnTo>
                      <a:pt x="168" y="1882"/>
                    </a:lnTo>
                    <a:lnTo>
                      <a:pt x="166" y="1856"/>
                    </a:lnTo>
                    <a:lnTo>
                      <a:pt x="164" y="1833"/>
                    </a:lnTo>
                    <a:lnTo>
                      <a:pt x="162" y="1809"/>
                    </a:lnTo>
                    <a:lnTo>
                      <a:pt x="158" y="1785"/>
                    </a:lnTo>
                    <a:lnTo>
                      <a:pt x="158" y="1760"/>
                    </a:lnTo>
                    <a:lnTo>
                      <a:pt x="155" y="1736"/>
                    </a:lnTo>
                    <a:lnTo>
                      <a:pt x="153" y="1711"/>
                    </a:lnTo>
                    <a:lnTo>
                      <a:pt x="153" y="1687"/>
                    </a:lnTo>
                    <a:lnTo>
                      <a:pt x="149" y="1662"/>
                    </a:lnTo>
                    <a:lnTo>
                      <a:pt x="147" y="1639"/>
                    </a:lnTo>
                    <a:lnTo>
                      <a:pt x="145" y="1614"/>
                    </a:lnTo>
                    <a:lnTo>
                      <a:pt x="143" y="1591"/>
                    </a:lnTo>
                    <a:lnTo>
                      <a:pt x="140" y="1569"/>
                    </a:lnTo>
                    <a:lnTo>
                      <a:pt x="137" y="1545"/>
                    </a:lnTo>
                    <a:lnTo>
                      <a:pt x="136" y="1521"/>
                    </a:lnTo>
                    <a:lnTo>
                      <a:pt x="134" y="1497"/>
                    </a:lnTo>
                    <a:lnTo>
                      <a:pt x="131" y="1474"/>
                    </a:lnTo>
                    <a:lnTo>
                      <a:pt x="130" y="1452"/>
                    </a:lnTo>
                    <a:lnTo>
                      <a:pt x="128" y="1428"/>
                    </a:lnTo>
                    <a:lnTo>
                      <a:pt x="127" y="1404"/>
                    </a:lnTo>
                    <a:lnTo>
                      <a:pt x="125" y="1382"/>
                    </a:lnTo>
                    <a:lnTo>
                      <a:pt x="122" y="1361"/>
                    </a:lnTo>
                    <a:lnTo>
                      <a:pt x="120" y="1338"/>
                    </a:lnTo>
                    <a:lnTo>
                      <a:pt x="118" y="1315"/>
                    </a:lnTo>
                    <a:lnTo>
                      <a:pt x="116" y="1293"/>
                    </a:lnTo>
                    <a:lnTo>
                      <a:pt x="115" y="1271"/>
                    </a:lnTo>
                    <a:lnTo>
                      <a:pt x="113" y="1248"/>
                    </a:lnTo>
                    <a:lnTo>
                      <a:pt x="109" y="1226"/>
                    </a:lnTo>
                    <a:lnTo>
                      <a:pt x="108" y="1203"/>
                    </a:lnTo>
                    <a:lnTo>
                      <a:pt x="107" y="1180"/>
                    </a:lnTo>
                    <a:lnTo>
                      <a:pt x="105" y="1158"/>
                    </a:lnTo>
                    <a:lnTo>
                      <a:pt x="102" y="1138"/>
                    </a:lnTo>
                    <a:lnTo>
                      <a:pt x="100" y="1116"/>
                    </a:lnTo>
                    <a:lnTo>
                      <a:pt x="99" y="1095"/>
                    </a:lnTo>
                    <a:lnTo>
                      <a:pt x="97" y="1077"/>
                    </a:lnTo>
                    <a:lnTo>
                      <a:pt x="95" y="1056"/>
                    </a:lnTo>
                    <a:lnTo>
                      <a:pt x="93" y="1037"/>
                    </a:lnTo>
                    <a:lnTo>
                      <a:pt x="92" y="1017"/>
                    </a:lnTo>
                    <a:lnTo>
                      <a:pt x="89" y="998"/>
                    </a:lnTo>
                    <a:lnTo>
                      <a:pt x="88" y="978"/>
                    </a:lnTo>
                    <a:lnTo>
                      <a:pt x="86" y="957"/>
                    </a:lnTo>
                    <a:lnTo>
                      <a:pt x="84" y="937"/>
                    </a:lnTo>
                    <a:lnTo>
                      <a:pt x="83" y="917"/>
                    </a:lnTo>
                    <a:lnTo>
                      <a:pt x="80" y="899"/>
                    </a:lnTo>
                    <a:lnTo>
                      <a:pt x="79" y="880"/>
                    </a:lnTo>
                    <a:lnTo>
                      <a:pt x="77" y="861"/>
                    </a:lnTo>
                    <a:lnTo>
                      <a:pt x="76" y="841"/>
                    </a:lnTo>
                    <a:lnTo>
                      <a:pt x="75" y="822"/>
                    </a:lnTo>
                    <a:lnTo>
                      <a:pt x="72" y="802"/>
                    </a:lnTo>
                    <a:lnTo>
                      <a:pt x="72" y="784"/>
                    </a:lnTo>
                    <a:lnTo>
                      <a:pt x="68" y="765"/>
                    </a:lnTo>
                    <a:lnTo>
                      <a:pt x="67" y="745"/>
                    </a:lnTo>
                    <a:lnTo>
                      <a:pt x="65" y="728"/>
                    </a:lnTo>
                    <a:lnTo>
                      <a:pt x="63" y="708"/>
                    </a:lnTo>
                    <a:lnTo>
                      <a:pt x="62" y="689"/>
                    </a:lnTo>
                    <a:lnTo>
                      <a:pt x="59" y="670"/>
                    </a:lnTo>
                    <a:lnTo>
                      <a:pt x="58" y="651"/>
                    </a:lnTo>
                    <a:lnTo>
                      <a:pt x="57" y="633"/>
                    </a:lnTo>
                    <a:lnTo>
                      <a:pt x="55" y="616"/>
                    </a:lnTo>
                    <a:lnTo>
                      <a:pt x="53" y="596"/>
                    </a:lnTo>
                    <a:lnTo>
                      <a:pt x="52" y="577"/>
                    </a:lnTo>
                    <a:lnTo>
                      <a:pt x="49" y="560"/>
                    </a:lnTo>
                    <a:lnTo>
                      <a:pt x="47" y="541"/>
                    </a:lnTo>
                    <a:lnTo>
                      <a:pt x="46" y="526"/>
                    </a:lnTo>
                    <a:lnTo>
                      <a:pt x="44" y="508"/>
                    </a:lnTo>
                    <a:lnTo>
                      <a:pt x="43" y="490"/>
                    </a:lnTo>
                    <a:lnTo>
                      <a:pt x="42" y="474"/>
                    </a:lnTo>
                    <a:lnTo>
                      <a:pt x="40" y="456"/>
                    </a:lnTo>
                    <a:lnTo>
                      <a:pt x="38" y="440"/>
                    </a:lnTo>
                    <a:lnTo>
                      <a:pt x="37" y="423"/>
                    </a:lnTo>
                    <a:lnTo>
                      <a:pt x="36" y="407"/>
                    </a:lnTo>
                    <a:lnTo>
                      <a:pt x="34" y="390"/>
                    </a:lnTo>
                    <a:lnTo>
                      <a:pt x="32" y="373"/>
                    </a:lnTo>
                    <a:lnTo>
                      <a:pt x="31" y="355"/>
                    </a:lnTo>
                    <a:lnTo>
                      <a:pt x="31" y="341"/>
                    </a:lnTo>
                    <a:lnTo>
                      <a:pt x="28" y="323"/>
                    </a:lnTo>
                    <a:lnTo>
                      <a:pt x="26" y="308"/>
                    </a:lnTo>
                    <a:lnTo>
                      <a:pt x="25" y="290"/>
                    </a:lnTo>
                    <a:lnTo>
                      <a:pt x="23" y="275"/>
                    </a:lnTo>
                    <a:lnTo>
                      <a:pt x="22" y="258"/>
                    </a:lnTo>
                    <a:lnTo>
                      <a:pt x="20" y="241"/>
                    </a:lnTo>
                    <a:lnTo>
                      <a:pt x="18" y="226"/>
                    </a:lnTo>
                    <a:lnTo>
                      <a:pt x="17" y="210"/>
                    </a:lnTo>
                    <a:lnTo>
                      <a:pt x="16" y="193"/>
                    </a:lnTo>
                    <a:lnTo>
                      <a:pt x="15" y="179"/>
                    </a:lnTo>
                    <a:lnTo>
                      <a:pt x="13" y="163"/>
                    </a:lnTo>
                    <a:lnTo>
                      <a:pt x="13" y="148"/>
                    </a:lnTo>
                    <a:lnTo>
                      <a:pt x="12" y="131"/>
                    </a:lnTo>
                    <a:lnTo>
                      <a:pt x="9" y="115"/>
                    </a:lnTo>
                    <a:lnTo>
                      <a:pt x="8" y="101"/>
                    </a:lnTo>
                    <a:lnTo>
                      <a:pt x="7" y="85"/>
                    </a:lnTo>
                    <a:lnTo>
                      <a:pt x="7" y="69"/>
                    </a:lnTo>
                    <a:lnTo>
                      <a:pt x="5" y="54"/>
                    </a:lnTo>
                    <a:lnTo>
                      <a:pt x="4" y="36"/>
                    </a:lnTo>
                    <a:lnTo>
                      <a:pt x="2" y="23"/>
                    </a:lnTo>
                    <a:lnTo>
                      <a:pt x="0" y="6"/>
                    </a:lnTo>
                  </a:path>
                </a:pathLst>
              </a:custGeom>
              <a:solidFill>
                <a:srgbClr val="CCCCC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5" name="Freeform 35"/>
              <p:cNvSpPr>
                <a:spLocks/>
              </p:cNvSpPr>
              <p:nvPr/>
            </p:nvSpPr>
            <p:spPr bwMode="auto">
              <a:xfrm>
                <a:off x="3065" y="991"/>
                <a:ext cx="324" cy="2848"/>
              </a:xfrm>
              <a:custGeom>
                <a:avLst/>
                <a:gdLst>
                  <a:gd name="T0" fmla="*/ 8 w 324"/>
                  <a:gd name="T1" fmla="*/ 37 h 2848"/>
                  <a:gd name="T2" fmla="*/ 20 w 324"/>
                  <a:gd name="T3" fmla="*/ 21 h 2848"/>
                  <a:gd name="T4" fmla="*/ 32 w 324"/>
                  <a:gd name="T5" fmla="*/ 5 h 2848"/>
                  <a:gd name="T6" fmla="*/ 41 w 324"/>
                  <a:gd name="T7" fmla="*/ 43 h 2848"/>
                  <a:gd name="T8" fmla="*/ 49 w 324"/>
                  <a:gd name="T9" fmla="*/ 117 h 2848"/>
                  <a:gd name="T10" fmla="*/ 58 w 324"/>
                  <a:gd name="T11" fmla="*/ 191 h 2848"/>
                  <a:gd name="T12" fmla="*/ 65 w 324"/>
                  <a:gd name="T13" fmla="*/ 268 h 2848"/>
                  <a:gd name="T14" fmla="*/ 76 w 324"/>
                  <a:gd name="T15" fmla="*/ 347 h 2848"/>
                  <a:gd name="T16" fmla="*/ 84 w 324"/>
                  <a:gd name="T17" fmla="*/ 425 h 2848"/>
                  <a:gd name="T18" fmla="*/ 93 w 324"/>
                  <a:gd name="T19" fmla="*/ 507 h 2848"/>
                  <a:gd name="T20" fmla="*/ 102 w 324"/>
                  <a:gd name="T21" fmla="*/ 593 h 2848"/>
                  <a:gd name="T22" fmla="*/ 113 w 324"/>
                  <a:gd name="T23" fmla="*/ 681 h 2848"/>
                  <a:gd name="T24" fmla="*/ 121 w 324"/>
                  <a:gd name="T25" fmla="*/ 771 h 2848"/>
                  <a:gd name="T26" fmla="*/ 132 w 324"/>
                  <a:gd name="T27" fmla="*/ 862 h 2848"/>
                  <a:gd name="T28" fmla="*/ 141 w 324"/>
                  <a:gd name="T29" fmla="*/ 954 h 2848"/>
                  <a:gd name="T30" fmla="*/ 152 w 324"/>
                  <a:gd name="T31" fmla="*/ 1052 h 2848"/>
                  <a:gd name="T32" fmla="*/ 164 w 324"/>
                  <a:gd name="T33" fmla="*/ 1152 h 2848"/>
                  <a:gd name="T34" fmla="*/ 173 w 324"/>
                  <a:gd name="T35" fmla="*/ 1257 h 2848"/>
                  <a:gd name="T36" fmla="*/ 186 w 324"/>
                  <a:gd name="T37" fmla="*/ 1364 h 2848"/>
                  <a:gd name="T38" fmla="*/ 198 w 324"/>
                  <a:gd name="T39" fmla="*/ 1473 h 2848"/>
                  <a:gd name="T40" fmla="*/ 212 w 324"/>
                  <a:gd name="T41" fmla="*/ 1583 h 2848"/>
                  <a:gd name="T42" fmla="*/ 224 w 324"/>
                  <a:gd name="T43" fmla="*/ 1697 h 2848"/>
                  <a:gd name="T44" fmla="*/ 238 w 324"/>
                  <a:gd name="T45" fmla="*/ 1816 h 2848"/>
                  <a:gd name="T46" fmla="*/ 250 w 324"/>
                  <a:gd name="T47" fmla="*/ 1941 h 2848"/>
                  <a:gd name="T48" fmla="*/ 264 w 324"/>
                  <a:gd name="T49" fmla="*/ 2068 h 2848"/>
                  <a:gd name="T50" fmla="*/ 278 w 324"/>
                  <a:gd name="T51" fmla="*/ 2203 h 2848"/>
                  <a:gd name="T52" fmla="*/ 295 w 324"/>
                  <a:gd name="T53" fmla="*/ 2338 h 2848"/>
                  <a:gd name="T54" fmla="*/ 309 w 324"/>
                  <a:gd name="T55" fmla="*/ 2474 h 2848"/>
                  <a:gd name="T56" fmla="*/ 323 w 324"/>
                  <a:gd name="T57" fmla="*/ 2616 h 2848"/>
                  <a:gd name="T58" fmla="*/ 319 w 324"/>
                  <a:gd name="T59" fmla="*/ 2651 h 2848"/>
                  <a:gd name="T60" fmla="*/ 311 w 324"/>
                  <a:gd name="T61" fmla="*/ 2684 h 2848"/>
                  <a:gd name="T62" fmla="*/ 308 w 324"/>
                  <a:gd name="T63" fmla="*/ 2718 h 2848"/>
                  <a:gd name="T64" fmla="*/ 302 w 324"/>
                  <a:gd name="T65" fmla="*/ 2755 h 2848"/>
                  <a:gd name="T66" fmla="*/ 296 w 324"/>
                  <a:gd name="T67" fmla="*/ 2793 h 2848"/>
                  <a:gd name="T68" fmla="*/ 289 w 324"/>
                  <a:gd name="T69" fmla="*/ 2832 h 2848"/>
                  <a:gd name="T70" fmla="*/ 277 w 324"/>
                  <a:gd name="T71" fmla="*/ 2755 h 2848"/>
                  <a:gd name="T72" fmla="*/ 261 w 324"/>
                  <a:gd name="T73" fmla="*/ 2605 h 2848"/>
                  <a:gd name="T74" fmla="*/ 247 w 324"/>
                  <a:gd name="T75" fmla="*/ 2458 h 2848"/>
                  <a:gd name="T76" fmla="*/ 232 w 324"/>
                  <a:gd name="T77" fmla="*/ 2314 h 2848"/>
                  <a:gd name="T78" fmla="*/ 219 w 324"/>
                  <a:gd name="T79" fmla="*/ 2173 h 2848"/>
                  <a:gd name="T80" fmla="*/ 204 w 324"/>
                  <a:gd name="T81" fmla="*/ 2035 h 2848"/>
                  <a:gd name="T82" fmla="*/ 189 w 324"/>
                  <a:gd name="T83" fmla="*/ 1901 h 2848"/>
                  <a:gd name="T84" fmla="*/ 176 w 324"/>
                  <a:gd name="T85" fmla="*/ 1781 h 2848"/>
                  <a:gd name="T86" fmla="*/ 164 w 324"/>
                  <a:gd name="T87" fmla="*/ 1658 h 2848"/>
                  <a:gd name="T88" fmla="*/ 152 w 324"/>
                  <a:gd name="T89" fmla="*/ 1544 h 2848"/>
                  <a:gd name="T90" fmla="*/ 139 w 324"/>
                  <a:gd name="T91" fmla="*/ 1426 h 2848"/>
                  <a:gd name="T92" fmla="*/ 129 w 324"/>
                  <a:gd name="T93" fmla="*/ 1315 h 2848"/>
                  <a:gd name="T94" fmla="*/ 119 w 324"/>
                  <a:gd name="T95" fmla="*/ 1205 h 2848"/>
                  <a:gd name="T96" fmla="*/ 108 w 324"/>
                  <a:gd name="T97" fmla="*/ 1102 h 2848"/>
                  <a:gd name="T98" fmla="*/ 98 w 324"/>
                  <a:gd name="T99" fmla="*/ 1002 h 2848"/>
                  <a:gd name="T100" fmla="*/ 88 w 324"/>
                  <a:gd name="T101" fmla="*/ 906 h 2848"/>
                  <a:gd name="T102" fmla="*/ 77 w 324"/>
                  <a:gd name="T103" fmla="*/ 809 h 2848"/>
                  <a:gd name="T104" fmla="*/ 68 w 324"/>
                  <a:gd name="T105" fmla="*/ 714 h 2848"/>
                  <a:gd name="T106" fmla="*/ 58 w 324"/>
                  <a:gd name="T107" fmla="*/ 622 h 2848"/>
                  <a:gd name="T108" fmla="*/ 49 w 324"/>
                  <a:gd name="T109" fmla="*/ 534 h 2848"/>
                  <a:gd name="T110" fmla="*/ 40 w 324"/>
                  <a:gd name="T111" fmla="*/ 449 h 2848"/>
                  <a:gd name="T112" fmla="*/ 32 w 324"/>
                  <a:gd name="T113" fmla="*/ 366 h 2848"/>
                  <a:gd name="T114" fmla="*/ 23 w 324"/>
                  <a:gd name="T115" fmla="*/ 285 h 2848"/>
                  <a:gd name="T116" fmla="*/ 14 w 324"/>
                  <a:gd name="T117" fmla="*/ 204 h 2848"/>
                  <a:gd name="T118" fmla="*/ 5 w 324"/>
                  <a:gd name="T119" fmla="*/ 127 h 2848"/>
                  <a:gd name="T120" fmla="*/ 0 w 324"/>
                  <a:gd name="T121" fmla="*/ 51 h 28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2848"/>
                  <a:gd name="T185" fmla="*/ 324 w 324"/>
                  <a:gd name="T186" fmla="*/ 2848 h 28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2848">
                    <a:moveTo>
                      <a:pt x="0" y="51"/>
                    </a:moveTo>
                    <a:lnTo>
                      <a:pt x="2" y="49"/>
                    </a:lnTo>
                    <a:lnTo>
                      <a:pt x="3" y="45"/>
                    </a:lnTo>
                    <a:lnTo>
                      <a:pt x="5" y="41"/>
                    </a:lnTo>
                    <a:lnTo>
                      <a:pt x="8" y="37"/>
                    </a:lnTo>
                    <a:lnTo>
                      <a:pt x="12" y="34"/>
                    </a:lnTo>
                    <a:lnTo>
                      <a:pt x="13" y="31"/>
                    </a:lnTo>
                    <a:lnTo>
                      <a:pt x="16" y="28"/>
                    </a:lnTo>
                    <a:lnTo>
                      <a:pt x="18" y="24"/>
                    </a:lnTo>
                    <a:lnTo>
                      <a:pt x="20" y="21"/>
                    </a:lnTo>
                    <a:lnTo>
                      <a:pt x="23" y="19"/>
                    </a:lnTo>
                    <a:lnTo>
                      <a:pt x="25" y="14"/>
                    </a:lnTo>
                    <a:lnTo>
                      <a:pt x="26" y="11"/>
                    </a:lnTo>
                    <a:lnTo>
                      <a:pt x="31" y="9"/>
                    </a:lnTo>
                    <a:lnTo>
                      <a:pt x="32" y="5"/>
                    </a:lnTo>
                    <a:lnTo>
                      <a:pt x="35" y="3"/>
                    </a:lnTo>
                    <a:lnTo>
                      <a:pt x="36" y="0"/>
                    </a:lnTo>
                    <a:lnTo>
                      <a:pt x="37" y="13"/>
                    </a:lnTo>
                    <a:lnTo>
                      <a:pt x="39" y="29"/>
                    </a:lnTo>
                    <a:lnTo>
                      <a:pt x="41" y="43"/>
                    </a:lnTo>
                    <a:lnTo>
                      <a:pt x="43" y="59"/>
                    </a:lnTo>
                    <a:lnTo>
                      <a:pt x="44" y="72"/>
                    </a:lnTo>
                    <a:lnTo>
                      <a:pt x="45" y="88"/>
                    </a:lnTo>
                    <a:lnTo>
                      <a:pt x="48" y="102"/>
                    </a:lnTo>
                    <a:lnTo>
                      <a:pt x="49" y="117"/>
                    </a:lnTo>
                    <a:lnTo>
                      <a:pt x="51" y="132"/>
                    </a:lnTo>
                    <a:lnTo>
                      <a:pt x="52" y="147"/>
                    </a:lnTo>
                    <a:lnTo>
                      <a:pt x="54" y="162"/>
                    </a:lnTo>
                    <a:lnTo>
                      <a:pt x="56" y="177"/>
                    </a:lnTo>
                    <a:lnTo>
                      <a:pt x="58" y="191"/>
                    </a:lnTo>
                    <a:lnTo>
                      <a:pt x="59" y="205"/>
                    </a:lnTo>
                    <a:lnTo>
                      <a:pt x="61" y="222"/>
                    </a:lnTo>
                    <a:lnTo>
                      <a:pt x="62" y="236"/>
                    </a:lnTo>
                    <a:lnTo>
                      <a:pt x="64" y="252"/>
                    </a:lnTo>
                    <a:lnTo>
                      <a:pt x="65" y="268"/>
                    </a:lnTo>
                    <a:lnTo>
                      <a:pt x="67" y="284"/>
                    </a:lnTo>
                    <a:lnTo>
                      <a:pt x="70" y="298"/>
                    </a:lnTo>
                    <a:lnTo>
                      <a:pt x="72" y="315"/>
                    </a:lnTo>
                    <a:lnTo>
                      <a:pt x="74" y="329"/>
                    </a:lnTo>
                    <a:lnTo>
                      <a:pt x="76" y="347"/>
                    </a:lnTo>
                    <a:lnTo>
                      <a:pt x="77" y="361"/>
                    </a:lnTo>
                    <a:lnTo>
                      <a:pt x="79" y="379"/>
                    </a:lnTo>
                    <a:lnTo>
                      <a:pt x="81" y="392"/>
                    </a:lnTo>
                    <a:lnTo>
                      <a:pt x="82" y="408"/>
                    </a:lnTo>
                    <a:lnTo>
                      <a:pt x="84" y="425"/>
                    </a:lnTo>
                    <a:lnTo>
                      <a:pt x="87" y="441"/>
                    </a:lnTo>
                    <a:lnTo>
                      <a:pt x="89" y="458"/>
                    </a:lnTo>
                    <a:lnTo>
                      <a:pt x="91" y="473"/>
                    </a:lnTo>
                    <a:lnTo>
                      <a:pt x="91" y="489"/>
                    </a:lnTo>
                    <a:lnTo>
                      <a:pt x="93" y="507"/>
                    </a:lnTo>
                    <a:lnTo>
                      <a:pt x="95" y="525"/>
                    </a:lnTo>
                    <a:lnTo>
                      <a:pt x="97" y="540"/>
                    </a:lnTo>
                    <a:lnTo>
                      <a:pt x="99" y="559"/>
                    </a:lnTo>
                    <a:lnTo>
                      <a:pt x="101" y="575"/>
                    </a:lnTo>
                    <a:lnTo>
                      <a:pt x="102" y="593"/>
                    </a:lnTo>
                    <a:lnTo>
                      <a:pt x="105" y="609"/>
                    </a:lnTo>
                    <a:lnTo>
                      <a:pt x="108" y="628"/>
                    </a:lnTo>
                    <a:lnTo>
                      <a:pt x="109" y="645"/>
                    </a:lnTo>
                    <a:lnTo>
                      <a:pt x="111" y="664"/>
                    </a:lnTo>
                    <a:lnTo>
                      <a:pt x="113" y="681"/>
                    </a:lnTo>
                    <a:lnTo>
                      <a:pt x="114" y="698"/>
                    </a:lnTo>
                    <a:lnTo>
                      <a:pt x="116" y="717"/>
                    </a:lnTo>
                    <a:lnTo>
                      <a:pt x="118" y="735"/>
                    </a:lnTo>
                    <a:lnTo>
                      <a:pt x="120" y="753"/>
                    </a:lnTo>
                    <a:lnTo>
                      <a:pt x="121" y="771"/>
                    </a:lnTo>
                    <a:lnTo>
                      <a:pt x="124" y="789"/>
                    </a:lnTo>
                    <a:lnTo>
                      <a:pt x="127" y="808"/>
                    </a:lnTo>
                    <a:lnTo>
                      <a:pt x="129" y="826"/>
                    </a:lnTo>
                    <a:lnTo>
                      <a:pt x="130" y="844"/>
                    </a:lnTo>
                    <a:lnTo>
                      <a:pt x="132" y="862"/>
                    </a:lnTo>
                    <a:lnTo>
                      <a:pt x="134" y="881"/>
                    </a:lnTo>
                    <a:lnTo>
                      <a:pt x="136" y="899"/>
                    </a:lnTo>
                    <a:lnTo>
                      <a:pt x="137" y="917"/>
                    </a:lnTo>
                    <a:lnTo>
                      <a:pt x="140" y="937"/>
                    </a:lnTo>
                    <a:lnTo>
                      <a:pt x="141" y="954"/>
                    </a:lnTo>
                    <a:lnTo>
                      <a:pt x="144" y="975"/>
                    </a:lnTo>
                    <a:lnTo>
                      <a:pt x="146" y="993"/>
                    </a:lnTo>
                    <a:lnTo>
                      <a:pt x="148" y="1013"/>
                    </a:lnTo>
                    <a:lnTo>
                      <a:pt x="150" y="1032"/>
                    </a:lnTo>
                    <a:lnTo>
                      <a:pt x="152" y="1052"/>
                    </a:lnTo>
                    <a:lnTo>
                      <a:pt x="155" y="1070"/>
                    </a:lnTo>
                    <a:lnTo>
                      <a:pt x="157" y="1090"/>
                    </a:lnTo>
                    <a:lnTo>
                      <a:pt x="158" y="1111"/>
                    </a:lnTo>
                    <a:lnTo>
                      <a:pt x="160" y="1131"/>
                    </a:lnTo>
                    <a:lnTo>
                      <a:pt x="164" y="1152"/>
                    </a:lnTo>
                    <a:lnTo>
                      <a:pt x="166" y="1172"/>
                    </a:lnTo>
                    <a:lnTo>
                      <a:pt x="168" y="1193"/>
                    </a:lnTo>
                    <a:lnTo>
                      <a:pt x="170" y="1215"/>
                    </a:lnTo>
                    <a:lnTo>
                      <a:pt x="171" y="1236"/>
                    </a:lnTo>
                    <a:lnTo>
                      <a:pt x="173" y="1257"/>
                    </a:lnTo>
                    <a:lnTo>
                      <a:pt x="176" y="1277"/>
                    </a:lnTo>
                    <a:lnTo>
                      <a:pt x="178" y="1299"/>
                    </a:lnTo>
                    <a:lnTo>
                      <a:pt x="182" y="1321"/>
                    </a:lnTo>
                    <a:lnTo>
                      <a:pt x="184" y="1341"/>
                    </a:lnTo>
                    <a:lnTo>
                      <a:pt x="186" y="1364"/>
                    </a:lnTo>
                    <a:lnTo>
                      <a:pt x="188" y="1384"/>
                    </a:lnTo>
                    <a:lnTo>
                      <a:pt x="190" y="1406"/>
                    </a:lnTo>
                    <a:lnTo>
                      <a:pt x="194" y="1430"/>
                    </a:lnTo>
                    <a:lnTo>
                      <a:pt x="196" y="1450"/>
                    </a:lnTo>
                    <a:lnTo>
                      <a:pt x="198" y="1473"/>
                    </a:lnTo>
                    <a:lnTo>
                      <a:pt x="201" y="1495"/>
                    </a:lnTo>
                    <a:lnTo>
                      <a:pt x="203" y="1518"/>
                    </a:lnTo>
                    <a:lnTo>
                      <a:pt x="206" y="1540"/>
                    </a:lnTo>
                    <a:lnTo>
                      <a:pt x="208" y="1561"/>
                    </a:lnTo>
                    <a:lnTo>
                      <a:pt x="212" y="1583"/>
                    </a:lnTo>
                    <a:lnTo>
                      <a:pt x="214" y="1606"/>
                    </a:lnTo>
                    <a:lnTo>
                      <a:pt x="216" y="1628"/>
                    </a:lnTo>
                    <a:lnTo>
                      <a:pt x="219" y="1650"/>
                    </a:lnTo>
                    <a:lnTo>
                      <a:pt x="222" y="1673"/>
                    </a:lnTo>
                    <a:lnTo>
                      <a:pt x="224" y="1697"/>
                    </a:lnTo>
                    <a:lnTo>
                      <a:pt x="226" y="1719"/>
                    </a:lnTo>
                    <a:lnTo>
                      <a:pt x="229" y="1744"/>
                    </a:lnTo>
                    <a:lnTo>
                      <a:pt x="231" y="1765"/>
                    </a:lnTo>
                    <a:lnTo>
                      <a:pt x="233" y="1791"/>
                    </a:lnTo>
                    <a:lnTo>
                      <a:pt x="238" y="1816"/>
                    </a:lnTo>
                    <a:lnTo>
                      <a:pt x="240" y="1841"/>
                    </a:lnTo>
                    <a:lnTo>
                      <a:pt x="243" y="1866"/>
                    </a:lnTo>
                    <a:lnTo>
                      <a:pt x="245" y="1890"/>
                    </a:lnTo>
                    <a:lnTo>
                      <a:pt x="247" y="1916"/>
                    </a:lnTo>
                    <a:lnTo>
                      <a:pt x="250" y="1941"/>
                    </a:lnTo>
                    <a:lnTo>
                      <a:pt x="252" y="1966"/>
                    </a:lnTo>
                    <a:lnTo>
                      <a:pt x="255" y="1993"/>
                    </a:lnTo>
                    <a:lnTo>
                      <a:pt x="258" y="2019"/>
                    </a:lnTo>
                    <a:lnTo>
                      <a:pt x="261" y="2045"/>
                    </a:lnTo>
                    <a:lnTo>
                      <a:pt x="264" y="2068"/>
                    </a:lnTo>
                    <a:lnTo>
                      <a:pt x="267" y="2096"/>
                    </a:lnTo>
                    <a:lnTo>
                      <a:pt x="270" y="2123"/>
                    </a:lnTo>
                    <a:lnTo>
                      <a:pt x="273" y="2150"/>
                    </a:lnTo>
                    <a:lnTo>
                      <a:pt x="276" y="2176"/>
                    </a:lnTo>
                    <a:lnTo>
                      <a:pt x="278" y="2203"/>
                    </a:lnTo>
                    <a:lnTo>
                      <a:pt x="281" y="2229"/>
                    </a:lnTo>
                    <a:lnTo>
                      <a:pt x="284" y="2256"/>
                    </a:lnTo>
                    <a:lnTo>
                      <a:pt x="286" y="2282"/>
                    </a:lnTo>
                    <a:lnTo>
                      <a:pt x="290" y="2309"/>
                    </a:lnTo>
                    <a:lnTo>
                      <a:pt x="295" y="2338"/>
                    </a:lnTo>
                    <a:lnTo>
                      <a:pt x="298" y="2364"/>
                    </a:lnTo>
                    <a:lnTo>
                      <a:pt x="300" y="2392"/>
                    </a:lnTo>
                    <a:lnTo>
                      <a:pt x="303" y="2419"/>
                    </a:lnTo>
                    <a:lnTo>
                      <a:pt x="305" y="2447"/>
                    </a:lnTo>
                    <a:lnTo>
                      <a:pt x="309" y="2474"/>
                    </a:lnTo>
                    <a:lnTo>
                      <a:pt x="311" y="2502"/>
                    </a:lnTo>
                    <a:lnTo>
                      <a:pt x="315" y="2530"/>
                    </a:lnTo>
                    <a:lnTo>
                      <a:pt x="317" y="2559"/>
                    </a:lnTo>
                    <a:lnTo>
                      <a:pt x="321" y="2587"/>
                    </a:lnTo>
                    <a:lnTo>
                      <a:pt x="323" y="2616"/>
                    </a:lnTo>
                    <a:lnTo>
                      <a:pt x="322" y="2623"/>
                    </a:lnTo>
                    <a:lnTo>
                      <a:pt x="322" y="2628"/>
                    </a:lnTo>
                    <a:lnTo>
                      <a:pt x="322" y="2635"/>
                    </a:lnTo>
                    <a:lnTo>
                      <a:pt x="320" y="2643"/>
                    </a:lnTo>
                    <a:lnTo>
                      <a:pt x="319" y="2651"/>
                    </a:lnTo>
                    <a:lnTo>
                      <a:pt x="318" y="2656"/>
                    </a:lnTo>
                    <a:lnTo>
                      <a:pt x="317" y="2662"/>
                    </a:lnTo>
                    <a:lnTo>
                      <a:pt x="315" y="2669"/>
                    </a:lnTo>
                    <a:lnTo>
                      <a:pt x="314" y="2678"/>
                    </a:lnTo>
                    <a:lnTo>
                      <a:pt x="311" y="2684"/>
                    </a:lnTo>
                    <a:lnTo>
                      <a:pt x="312" y="2692"/>
                    </a:lnTo>
                    <a:lnTo>
                      <a:pt x="311" y="2698"/>
                    </a:lnTo>
                    <a:lnTo>
                      <a:pt x="310" y="2704"/>
                    </a:lnTo>
                    <a:lnTo>
                      <a:pt x="308" y="2711"/>
                    </a:lnTo>
                    <a:lnTo>
                      <a:pt x="308" y="2718"/>
                    </a:lnTo>
                    <a:lnTo>
                      <a:pt x="306" y="2725"/>
                    </a:lnTo>
                    <a:lnTo>
                      <a:pt x="304" y="2732"/>
                    </a:lnTo>
                    <a:lnTo>
                      <a:pt x="303" y="2741"/>
                    </a:lnTo>
                    <a:lnTo>
                      <a:pt x="303" y="2747"/>
                    </a:lnTo>
                    <a:lnTo>
                      <a:pt x="302" y="2755"/>
                    </a:lnTo>
                    <a:lnTo>
                      <a:pt x="300" y="2764"/>
                    </a:lnTo>
                    <a:lnTo>
                      <a:pt x="298" y="2770"/>
                    </a:lnTo>
                    <a:lnTo>
                      <a:pt x="299" y="2778"/>
                    </a:lnTo>
                    <a:lnTo>
                      <a:pt x="297" y="2786"/>
                    </a:lnTo>
                    <a:lnTo>
                      <a:pt x="296" y="2793"/>
                    </a:lnTo>
                    <a:lnTo>
                      <a:pt x="295" y="2802"/>
                    </a:lnTo>
                    <a:lnTo>
                      <a:pt x="293" y="2809"/>
                    </a:lnTo>
                    <a:lnTo>
                      <a:pt x="291" y="2815"/>
                    </a:lnTo>
                    <a:lnTo>
                      <a:pt x="289" y="2823"/>
                    </a:lnTo>
                    <a:lnTo>
                      <a:pt x="289" y="2832"/>
                    </a:lnTo>
                    <a:lnTo>
                      <a:pt x="287" y="2840"/>
                    </a:lnTo>
                    <a:lnTo>
                      <a:pt x="286" y="2847"/>
                    </a:lnTo>
                    <a:lnTo>
                      <a:pt x="283" y="2816"/>
                    </a:lnTo>
                    <a:lnTo>
                      <a:pt x="280" y="2786"/>
                    </a:lnTo>
                    <a:lnTo>
                      <a:pt x="277" y="2755"/>
                    </a:lnTo>
                    <a:lnTo>
                      <a:pt x="272" y="2725"/>
                    </a:lnTo>
                    <a:lnTo>
                      <a:pt x="270" y="2697"/>
                    </a:lnTo>
                    <a:lnTo>
                      <a:pt x="267" y="2667"/>
                    </a:lnTo>
                    <a:lnTo>
                      <a:pt x="264" y="2635"/>
                    </a:lnTo>
                    <a:lnTo>
                      <a:pt x="261" y="2605"/>
                    </a:lnTo>
                    <a:lnTo>
                      <a:pt x="259" y="2575"/>
                    </a:lnTo>
                    <a:lnTo>
                      <a:pt x="255" y="2545"/>
                    </a:lnTo>
                    <a:lnTo>
                      <a:pt x="252" y="2517"/>
                    </a:lnTo>
                    <a:lnTo>
                      <a:pt x="249" y="2488"/>
                    </a:lnTo>
                    <a:lnTo>
                      <a:pt x="247" y="2458"/>
                    </a:lnTo>
                    <a:lnTo>
                      <a:pt x="244" y="2428"/>
                    </a:lnTo>
                    <a:lnTo>
                      <a:pt x="240" y="2399"/>
                    </a:lnTo>
                    <a:lnTo>
                      <a:pt x="238" y="2371"/>
                    </a:lnTo>
                    <a:lnTo>
                      <a:pt x="234" y="2342"/>
                    </a:lnTo>
                    <a:lnTo>
                      <a:pt x="232" y="2314"/>
                    </a:lnTo>
                    <a:lnTo>
                      <a:pt x="229" y="2285"/>
                    </a:lnTo>
                    <a:lnTo>
                      <a:pt x="227" y="2256"/>
                    </a:lnTo>
                    <a:lnTo>
                      <a:pt x="223" y="2229"/>
                    </a:lnTo>
                    <a:lnTo>
                      <a:pt x="222" y="2201"/>
                    </a:lnTo>
                    <a:lnTo>
                      <a:pt x="219" y="2173"/>
                    </a:lnTo>
                    <a:lnTo>
                      <a:pt x="214" y="2145"/>
                    </a:lnTo>
                    <a:lnTo>
                      <a:pt x="212" y="2116"/>
                    </a:lnTo>
                    <a:lnTo>
                      <a:pt x="209" y="2090"/>
                    </a:lnTo>
                    <a:lnTo>
                      <a:pt x="206" y="2062"/>
                    </a:lnTo>
                    <a:lnTo>
                      <a:pt x="204" y="2035"/>
                    </a:lnTo>
                    <a:lnTo>
                      <a:pt x="201" y="2006"/>
                    </a:lnTo>
                    <a:lnTo>
                      <a:pt x="197" y="1981"/>
                    </a:lnTo>
                    <a:lnTo>
                      <a:pt x="195" y="1955"/>
                    </a:lnTo>
                    <a:lnTo>
                      <a:pt x="192" y="1928"/>
                    </a:lnTo>
                    <a:lnTo>
                      <a:pt x="189" y="1901"/>
                    </a:lnTo>
                    <a:lnTo>
                      <a:pt x="186" y="1878"/>
                    </a:lnTo>
                    <a:lnTo>
                      <a:pt x="183" y="1854"/>
                    </a:lnTo>
                    <a:lnTo>
                      <a:pt x="182" y="1830"/>
                    </a:lnTo>
                    <a:lnTo>
                      <a:pt x="178" y="1804"/>
                    </a:lnTo>
                    <a:lnTo>
                      <a:pt x="176" y="1781"/>
                    </a:lnTo>
                    <a:lnTo>
                      <a:pt x="174" y="1758"/>
                    </a:lnTo>
                    <a:lnTo>
                      <a:pt x="172" y="1733"/>
                    </a:lnTo>
                    <a:lnTo>
                      <a:pt x="170" y="1708"/>
                    </a:lnTo>
                    <a:lnTo>
                      <a:pt x="167" y="1684"/>
                    </a:lnTo>
                    <a:lnTo>
                      <a:pt x="164" y="1658"/>
                    </a:lnTo>
                    <a:lnTo>
                      <a:pt x="162" y="1636"/>
                    </a:lnTo>
                    <a:lnTo>
                      <a:pt x="158" y="1613"/>
                    </a:lnTo>
                    <a:lnTo>
                      <a:pt x="156" y="1589"/>
                    </a:lnTo>
                    <a:lnTo>
                      <a:pt x="153" y="1565"/>
                    </a:lnTo>
                    <a:lnTo>
                      <a:pt x="152" y="1544"/>
                    </a:lnTo>
                    <a:lnTo>
                      <a:pt x="151" y="1518"/>
                    </a:lnTo>
                    <a:lnTo>
                      <a:pt x="148" y="1496"/>
                    </a:lnTo>
                    <a:lnTo>
                      <a:pt x="146" y="1474"/>
                    </a:lnTo>
                    <a:lnTo>
                      <a:pt x="143" y="1449"/>
                    </a:lnTo>
                    <a:lnTo>
                      <a:pt x="139" y="1426"/>
                    </a:lnTo>
                    <a:lnTo>
                      <a:pt x="137" y="1404"/>
                    </a:lnTo>
                    <a:lnTo>
                      <a:pt x="134" y="1381"/>
                    </a:lnTo>
                    <a:lnTo>
                      <a:pt x="133" y="1359"/>
                    </a:lnTo>
                    <a:lnTo>
                      <a:pt x="131" y="1336"/>
                    </a:lnTo>
                    <a:lnTo>
                      <a:pt x="129" y="1315"/>
                    </a:lnTo>
                    <a:lnTo>
                      <a:pt x="128" y="1293"/>
                    </a:lnTo>
                    <a:lnTo>
                      <a:pt x="126" y="1270"/>
                    </a:lnTo>
                    <a:lnTo>
                      <a:pt x="122" y="1247"/>
                    </a:lnTo>
                    <a:lnTo>
                      <a:pt x="121" y="1227"/>
                    </a:lnTo>
                    <a:lnTo>
                      <a:pt x="119" y="1205"/>
                    </a:lnTo>
                    <a:lnTo>
                      <a:pt x="115" y="1183"/>
                    </a:lnTo>
                    <a:lnTo>
                      <a:pt x="114" y="1163"/>
                    </a:lnTo>
                    <a:lnTo>
                      <a:pt x="112" y="1142"/>
                    </a:lnTo>
                    <a:lnTo>
                      <a:pt x="110" y="1122"/>
                    </a:lnTo>
                    <a:lnTo>
                      <a:pt x="108" y="1102"/>
                    </a:lnTo>
                    <a:lnTo>
                      <a:pt x="107" y="1081"/>
                    </a:lnTo>
                    <a:lnTo>
                      <a:pt x="105" y="1063"/>
                    </a:lnTo>
                    <a:lnTo>
                      <a:pt x="101" y="1041"/>
                    </a:lnTo>
                    <a:lnTo>
                      <a:pt x="100" y="1021"/>
                    </a:lnTo>
                    <a:lnTo>
                      <a:pt x="98" y="1002"/>
                    </a:lnTo>
                    <a:lnTo>
                      <a:pt x="96" y="983"/>
                    </a:lnTo>
                    <a:lnTo>
                      <a:pt x="93" y="962"/>
                    </a:lnTo>
                    <a:lnTo>
                      <a:pt x="91" y="943"/>
                    </a:lnTo>
                    <a:lnTo>
                      <a:pt x="89" y="923"/>
                    </a:lnTo>
                    <a:lnTo>
                      <a:pt x="88" y="906"/>
                    </a:lnTo>
                    <a:lnTo>
                      <a:pt x="86" y="886"/>
                    </a:lnTo>
                    <a:lnTo>
                      <a:pt x="82" y="865"/>
                    </a:lnTo>
                    <a:lnTo>
                      <a:pt x="81" y="848"/>
                    </a:lnTo>
                    <a:lnTo>
                      <a:pt x="78" y="827"/>
                    </a:lnTo>
                    <a:lnTo>
                      <a:pt x="77" y="809"/>
                    </a:lnTo>
                    <a:lnTo>
                      <a:pt x="76" y="790"/>
                    </a:lnTo>
                    <a:lnTo>
                      <a:pt x="74" y="771"/>
                    </a:lnTo>
                    <a:lnTo>
                      <a:pt x="73" y="750"/>
                    </a:lnTo>
                    <a:lnTo>
                      <a:pt x="70" y="732"/>
                    </a:lnTo>
                    <a:lnTo>
                      <a:pt x="68" y="714"/>
                    </a:lnTo>
                    <a:lnTo>
                      <a:pt x="65" y="696"/>
                    </a:lnTo>
                    <a:lnTo>
                      <a:pt x="63" y="677"/>
                    </a:lnTo>
                    <a:lnTo>
                      <a:pt x="61" y="658"/>
                    </a:lnTo>
                    <a:lnTo>
                      <a:pt x="60" y="640"/>
                    </a:lnTo>
                    <a:lnTo>
                      <a:pt x="58" y="622"/>
                    </a:lnTo>
                    <a:lnTo>
                      <a:pt x="56" y="603"/>
                    </a:lnTo>
                    <a:lnTo>
                      <a:pt x="54" y="587"/>
                    </a:lnTo>
                    <a:lnTo>
                      <a:pt x="53" y="568"/>
                    </a:lnTo>
                    <a:lnTo>
                      <a:pt x="51" y="550"/>
                    </a:lnTo>
                    <a:lnTo>
                      <a:pt x="49" y="534"/>
                    </a:lnTo>
                    <a:lnTo>
                      <a:pt x="46" y="517"/>
                    </a:lnTo>
                    <a:lnTo>
                      <a:pt x="45" y="501"/>
                    </a:lnTo>
                    <a:lnTo>
                      <a:pt x="43" y="483"/>
                    </a:lnTo>
                    <a:lnTo>
                      <a:pt x="42" y="468"/>
                    </a:lnTo>
                    <a:lnTo>
                      <a:pt x="40" y="449"/>
                    </a:lnTo>
                    <a:lnTo>
                      <a:pt x="39" y="434"/>
                    </a:lnTo>
                    <a:lnTo>
                      <a:pt x="36" y="415"/>
                    </a:lnTo>
                    <a:lnTo>
                      <a:pt x="35" y="400"/>
                    </a:lnTo>
                    <a:lnTo>
                      <a:pt x="34" y="383"/>
                    </a:lnTo>
                    <a:lnTo>
                      <a:pt x="32" y="366"/>
                    </a:lnTo>
                    <a:lnTo>
                      <a:pt x="30" y="350"/>
                    </a:lnTo>
                    <a:lnTo>
                      <a:pt x="27" y="333"/>
                    </a:lnTo>
                    <a:lnTo>
                      <a:pt x="26" y="318"/>
                    </a:lnTo>
                    <a:lnTo>
                      <a:pt x="25" y="299"/>
                    </a:lnTo>
                    <a:lnTo>
                      <a:pt x="23" y="285"/>
                    </a:lnTo>
                    <a:lnTo>
                      <a:pt x="21" y="268"/>
                    </a:lnTo>
                    <a:lnTo>
                      <a:pt x="20" y="254"/>
                    </a:lnTo>
                    <a:lnTo>
                      <a:pt x="18" y="236"/>
                    </a:lnTo>
                    <a:lnTo>
                      <a:pt x="16" y="221"/>
                    </a:lnTo>
                    <a:lnTo>
                      <a:pt x="14" y="204"/>
                    </a:lnTo>
                    <a:lnTo>
                      <a:pt x="12" y="189"/>
                    </a:lnTo>
                    <a:lnTo>
                      <a:pt x="11" y="175"/>
                    </a:lnTo>
                    <a:lnTo>
                      <a:pt x="10" y="159"/>
                    </a:lnTo>
                    <a:lnTo>
                      <a:pt x="7" y="143"/>
                    </a:lnTo>
                    <a:lnTo>
                      <a:pt x="5" y="127"/>
                    </a:lnTo>
                    <a:lnTo>
                      <a:pt x="4" y="112"/>
                    </a:lnTo>
                    <a:lnTo>
                      <a:pt x="2" y="96"/>
                    </a:lnTo>
                    <a:lnTo>
                      <a:pt x="1" y="81"/>
                    </a:lnTo>
                    <a:lnTo>
                      <a:pt x="1" y="65"/>
                    </a:lnTo>
                    <a:lnTo>
                      <a:pt x="0" y="51"/>
                    </a:lnTo>
                  </a:path>
                </a:pathLst>
              </a:custGeom>
              <a:solidFill>
                <a:srgbClr val="7F7F7F"/>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6" name="Freeform 36"/>
              <p:cNvSpPr>
                <a:spLocks/>
              </p:cNvSpPr>
              <p:nvPr/>
            </p:nvSpPr>
            <p:spPr bwMode="auto">
              <a:xfrm>
                <a:off x="3027" y="996"/>
                <a:ext cx="92" cy="58"/>
              </a:xfrm>
              <a:custGeom>
                <a:avLst/>
                <a:gdLst>
                  <a:gd name="T0" fmla="*/ 51 w 92"/>
                  <a:gd name="T1" fmla="*/ 1 h 58"/>
                  <a:gd name="T2" fmla="*/ 60 w 92"/>
                  <a:gd name="T3" fmla="*/ 3 h 58"/>
                  <a:gd name="T4" fmla="*/ 64 w 92"/>
                  <a:gd name="T5" fmla="*/ 3 h 58"/>
                  <a:gd name="T6" fmla="*/ 71 w 92"/>
                  <a:gd name="T7" fmla="*/ 4 h 58"/>
                  <a:gd name="T8" fmla="*/ 73 w 92"/>
                  <a:gd name="T9" fmla="*/ 7 h 58"/>
                  <a:gd name="T10" fmla="*/ 78 w 92"/>
                  <a:gd name="T11" fmla="*/ 6 h 58"/>
                  <a:gd name="T12" fmla="*/ 83 w 92"/>
                  <a:gd name="T13" fmla="*/ 6 h 58"/>
                  <a:gd name="T14" fmla="*/ 88 w 92"/>
                  <a:gd name="T15" fmla="*/ 7 h 58"/>
                  <a:gd name="T16" fmla="*/ 88 w 92"/>
                  <a:gd name="T17" fmla="*/ 10 h 58"/>
                  <a:gd name="T18" fmla="*/ 85 w 92"/>
                  <a:gd name="T19" fmla="*/ 16 h 58"/>
                  <a:gd name="T20" fmla="*/ 79 w 92"/>
                  <a:gd name="T21" fmla="*/ 22 h 58"/>
                  <a:gd name="T22" fmla="*/ 76 w 92"/>
                  <a:gd name="T23" fmla="*/ 28 h 58"/>
                  <a:gd name="T24" fmla="*/ 73 w 92"/>
                  <a:gd name="T25" fmla="*/ 33 h 58"/>
                  <a:gd name="T26" fmla="*/ 66 w 92"/>
                  <a:gd name="T27" fmla="*/ 38 h 58"/>
                  <a:gd name="T28" fmla="*/ 65 w 92"/>
                  <a:gd name="T29" fmla="*/ 42 h 58"/>
                  <a:gd name="T30" fmla="*/ 58 w 92"/>
                  <a:gd name="T31" fmla="*/ 49 h 58"/>
                  <a:gd name="T32" fmla="*/ 52 w 92"/>
                  <a:gd name="T33" fmla="*/ 53 h 58"/>
                  <a:gd name="T34" fmla="*/ 48 w 92"/>
                  <a:gd name="T35" fmla="*/ 54 h 58"/>
                  <a:gd name="T36" fmla="*/ 42 w 92"/>
                  <a:gd name="T37" fmla="*/ 55 h 58"/>
                  <a:gd name="T38" fmla="*/ 35 w 92"/>
                  <a:gd name="T39" fmla="*/ 55 h 58"/>
                  <a:gd name="T40" fmla="*/ 27 w 92"/>
                  <a:gd name="T41" fmla="*/ 56 h 58"/>
                  <a:gd name="T42" fmla="*/ 20 w 92"/>
                  <a:gd name="T43" fmla="*/ 56 h 58"/>
                  <a:gd name="T44" fmla="*/ 13 w 92"/>
                  <a:gd name="T45" fmla="*/ 57 h 58"/>
                  <a:gd name="T46" fmla="*/ 4 w 92"/>
                  <a:gd name="T47" fmla="*/ 57 h 58"/>
                  <a:gd name="T48" fmla="*/ 3 w 92"/>
                  <a:gd name="T49" fmla="*/ 54 h 58"/>
                  <a:gd name="T50" fmla="*/ 9 w 92"/>
                  <a:gd name="T51" fmla="*/ 48 h 58"/>
                  <a:gd name="T52" fmla="*/ 16 w 92"/>
                  <a:gd name="T53" fmla="*/ 40 h 58"/>
                  <a:gd name="T54" fmla="*/ 22 w 92"/>
                  <a:gd name="T55" fmla="*/ 34 h 58"/>
                  <a:gd name="T56" fmla="*/ 28 w 92"/>
                  <a:gd name="T57" fmla="*/ 25 h 58"/>
                  <a:gd name="T58" fmla="*/ 37 w 92"/>
                  <a:gd name="T59" fmla="*/ 20 h 58"/>
                  <a:gd name="T60" fmla="*/ 40 w 92"/>
                  <a:gd name="T61" fmla="*/ 11 h 58"/>
                  <a:gd name="T62" fmla="*/ 47 w 92"/>
                  <a:gd name="T63" fmla="*/ 4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58"/>
                  <a:gd name="T98" fmla="*/ 92 w 92"/>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58">
                    <a:moveTo>
                      <a:pt x="49" y="0"/>
                    </a:moveTo>
                    <a:lnTo>
                      <a:pt x="51" y="1"/>
                    </a:lnTo>
                    <a:lnTo>
                      <a:pt x="56" y="2"/>
                    </a:lnTo>
                    <a:lnTo>
                      <a:pt x="60" y="3"/>
                    </a:lnTo>
                    <a:lnTo>
                      <a:pt x="61" y="3"/>
                    </a:lnTo>
                    <a:lnTo>
                      <a:pt x="64" y="3"/>
                    </a:lnTo>
                    <a:lnTo>
                      <a:pt x="68" y="4"/>
                    </a:lnTo>
                    <a:lnTo>
                      <a:pt x="71" y="4"/>
                    </a:lnTo>
                    <a:lnTo>
                      <a:pt x="72" y="6"/>
                    </a:lnTo>
                    <a:lnTo>
                      <a:pt x="73" y="7"/>
                    </a:lnTo>
                    <a:lnTo>
                      <a:pt x="76" y="7"/>
                    </a:lnTo>
                    <a:lnTo>
                      <a:pt x="78" y="6"/>
                    </a:lnTo>
                    <a:lnTo>
                      <a:pt x="82" y="7"/>
                    </a:lnTo>
                    <a:lnTo>
                      <a:pt x="83" y="6"/>
                    </a:lnTo>
                    <a:lnTo>
                      <a:pt x="85" y="6"/>
                    </a:lnTo>
                    <a:lnTo>
                      <a:pt x="88" y="7"/>
                    </a:lnTo>
                    <a:lnTo>
                      <a:pt x="91" y="7"/>
                    </a:lnTo>
                    <a:lnTo>
                      <a:pt x="88" y="10"/>
                    </a:lnTo>
                    <a:lnTo>
                      <a:pt x="86" y="13"/>
                    </a:lnTo>
                    <a:lnTo>
                      <a:pt x="85" y="16"/>
                    </a:lnTo>
                    <a:lnTo>
                      <a:pt x="84" y="19"/>
                    </a:lnTo>
                    <a:lnTo>
                      <a:pt x="79" y="22"/>
                    </a:lnTo>
                    <a:lnTo>
                      <a:pt x="78" y="24"/>
                    </a:lnTo>
                    <a:lnTo>
                      <a:pt x="76" y="28"/>
                    </a:lnTo>
                    <a:lnTo>
                      <a:pt x="74" y="31"/>
                    </a:lnTo>
                    <a:lnTo>
                      <a:pt x="73" y="33"/>
                    </a:lnTo>
                    <a:lnTo>
                      <a:pt x="69" y="37"/>
                    </a:lnTo>
                    <a:lnTo>
                      <a:pt x="66" y="38"/>
                    </a:lnTo>
                    <a:lnTo>
                      <a:pt x="65" y="40"/>
                    </a:lnTo>
                    <a:lnTo>
                      <a:pt x="65" y="42"/>
                    </a:lnTo>
                    <a:lnTo>
                      <a:pt x="62" y="46"/>
                    </a:lnTo>
                    <a:lnTo>
                      <a:pt x="58" y="49"/>
                    </a:lnTo>
                    <a:lnTo>
                      <a:pt x="54" y="53"/>
                    </a:lnTo>
                    <a:lnTo>
                      <a:pt x="52" y="53"/>
                    </a:lnTo>
                    <a:lnTo>
                      <a:pt x="50" y="53"/>
                    </a:lnTo>
                    <a:lnTo>
                      <a:pt x="48" y="54"/>
                    </a:lnTo>
                    <a:lnTo>
                      <a:pt x="44" y="54"/>
                    </a:lnTo>
                    <a:lnTo>
                      <a:pt x="42" y="55"/>
                    </a:lnTo>
                    <a:lnTo>
                      <a:pt x="38" y="54"/>
                    </a:lnTo>
                    <a:lnTo>
                      <a:pt x="35" y="55"/>
                    </a:lnTo>
                    <a:lnTo>
                      <a:pt x="31" y="55"/>
                    </a:lnTo>
                    <a:lnTo>
                      <a:pt x="27" y="56"/>
                    </a:lnTo>
                    <a:lnTo>
                      <a:pt x="24" y="56"/>
                    </a:lnTo>
                    <a:lnTo>
                      <a:pt x="20" y="56"/>
                    </a:lnTo>
                    <a:lnTo>
                      <a:pt x="16" y="56"/>
                    </a:lnTo>
                    <a:lnTo>
                      <a:pt x="13" y="57"/>
                    </a:lnTo>
                    <a:lnTo>
                      <a:pt x="7" y="57"/>
                    </a:lnTo>
                    <a:lnTo>
                      <a:pt x="4" y="57"/>
                    </a:lnTo>
                    <a:lnTo>
                      <a:pt x="0" y="57"/>
                    </a:lnTo>
                    <a:lnTo>
                      <a:pt x="3" y="54"/>
                    </a:lnTo>
                    <a:lnTo>
                      <a:pt x="5" y="52"/>
                    </a:lnTo>
                    <a:lnTo>
                      <a:pt x="9" y="48"/>
                    </a:lnTo>
                    <a:lnTo>
                      <a:pt x="14" y="44"/>
                    </a:lnTo>
                    <a:lnTo>
                      <a:pt x="16" y="40"/>
                    </a:lnTo>
                    <a:lnTo>
                      <a:pt x="18" y="37"/>
                    </a:lnTo>
                    <a:lnTo>
                      <a:pt x="22" y="34"/>
                    </a:lnTo>
                    <a:lnTo>
                      <a:pt x="25" y="29"/>
                    </a:lnTo>
                    <a:lnTo>
                      <a:pt x="28" y="25"/>
                    </a:lnTo>
                    <a:lnTo>
                      <a:pt x="33" y="22"/>
                    </a:lnTo>
                    <a:lnTo>
                      <a:pt x="37" y="20"/>
                    </a:lnTo>
                    <a:lnTo>
                      <a:pt x="39" y="16"/>
                    </a:lnTo>
                    <a:lnTo>
                      <a:pt x="40" y="11"/>
                    </a:lnTo>
                    <a:lnTo>
                      <a:pt x="43" y="9"/>
                    </a:lnTo>
                    <a:lnTo>
                      <a:pt x="47" y="4"/>
                    </a:lnTo>
                    <a:lnTo>
                      <a:pt x="49" y="0"/>
                    </a:lnTo>
                  </a:path>
                </a:pathLst>
              </a:custGeom>
              <a:solidFill>
                <a:srgbClr val="999999"/>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7" name="Freeform 37"/>
              <p:cNvSpPr>
                <a:spLocks/>
              </p:cNvSpPr>
              <p:nvPr/>
            </p:nvSpPr>
            <p:spPr bwMode="auto">
              <a:xfrm>
                <a:off x="2493" y="1087"/>
                <a:ext cx="86" cy="2782"/>
              </a:xfrm>
              <a:custGeom>
                <a:avLst/>
                <a:gdLst>
                  <a:gd name="T0" fmla="*/ 14 w 86"/>
                  <a:gd name="T1" fmla="*/ 36 h 2782"/>
                  <a:gd name="T2" fmla="*/ 26 w 86"/>
                  <a:gd name="T3" fmla="*/ 21 h 2782"/>
                  <a:gd name="T4" fmla="*/ 41 w 86"/>
                  <a:gd name="T5" fmla="*/ 7 h 2782"/>
                  <a:gd name="T6" fmla="*/ 45 w 86"/>
                  <a:gd name="T7" fmla="*/ 43 h 2782"/>
                  <a:gd name="T8" fmla="*/ 46 w 86"/>
                  <a:gd name="T9" fmla="*/ 117 h 2782"/>
                  <a:gd name="T10" fmla="*/ 47 w 86"/>
                  <a:gd name="T11" fmla="*/ 190 h 2782"/>
                  <a:gd name="T12" fmla="*/ 49 w 86"/>
                  <a:gd name="T13" fmla="*/ 263 h 2782"/>
                  <a:gd name="T14" fmla="*/ 50 w 86"/>
                  <a:gd name="T15" fmla="*/ 341 h 2782"/>
                  <a:gd name="T16" fmla="*/ 52 w 86"/>
                  <a:gd name="T17" fmla="*/ 419 h 2782"/>
                  <a:gd name="T18" fmla="*/ 52 w 86"/>
                  <a:gd name="T19" fmla="*/ 498 h 2782"/>
                  <a:gd name="T20" fmla="*/ 54 w 86"/>
                  <a:gd name="T21" fmla="*/ 582 h 2782"/>
                  <a:gd name="T22" fmla="*/ 56 w 86"/>
                  <a:gd name="T23" fmla="*/ 669 h 2782"/>
                  <a:gd name="T24" fmla="*/ 58 w 86"/>
                  <a:gd name="T25" fmla="*/ 759 h 2782"/>
                  <a:gd name="T26" fmla="*/ 60 w 86"/>
                  <a:gd name="T27" fmla="*/ 850 h 2782"/>
                  <a:gd name="T28" fmla="*/ 62 w 86"/>
                  <a:gd name="T29" fmla="*/ 937 h 2782"/>
                  <a:gd name="T30" fmla="*/ 62 w 86"/>
                  <a:gd name="T31" fmla="*/ 1030 h 2782"/>
                  <a:gd name="T32" fmla="*/ 65 w 86"/>
                  <a:gd name="T33" fmla="*/ 1130 h 2782"/>
                  <a:gd name="T34" fmla="*/ 65 w 86"/>
                  <a:gd name="T35" fmla="*/ 1232 h 2782"/>
                  <a:gd name="T36" fmla="*/ 65 w 86"/>
                  <a:gd name="T37" fmla="*/ 1336 h 2782"/>
                  <a:gd name="T38" fmla="*/ 68 w 86"/>
                  <a:gd name="T39" fmla="*/ 1442 h 2782"/>
                  <a:gd name="T40" fmla="*/ 70 w 86"/>
                  <a:gd name="T41" fmla="*/ 1552 h 2782"/>
                  <a:gd name="T42" fmla="*/ 71 w 86"/>
                  <a:gd name="T43" fmla="*/ 1662 h 2782"/>
                  <a:gd name="T44" fmla="*/ 72 w 86"/>
                  <a:gd name="T45" fmla="*/ 1777 h 2782"/>
                  <a:gd name="T46" fmla="*/ 75 w 86"/>
                  <a:gd name="T47" fmla="*/ 1901 h 2782"/>
                  <a:gd name="T48" fmla="*/ 79 w 86"/>
                  <a:gd name="T49" fmla="*/ 2026 h 2782"/>
                  <a:gd name="T50" fmla="*/ 81 w 86"/>
                  <a:gd name="T51" fmla="*/ 2155 h 2782"/>
                  <a:gd name="T52" fmla="*/ 80 w 86"/>
                  <a:gd name="T53" fmla="*/ 2285 h 2782"/>
                  <a:gd name="T54" fmla="*/ 83 w 86"/>
                  <a:gd name="T55" fmla="*/ 2420 h 2782"/>
                  <a:gd name="T56" fmla="*/ 83 w 86"/>
                  <a:gd name="T57" fmla="*/ 2558 h 2782"/>
                  <a:gd name="T58" fmla="*/ 76 w 86"/>
                  <a:gd name="T59" fmla="*/ 2590 h 2782"/>
                  <a:gd name="T60" fmla="*/ 65 w 86"/>
                  <a:gd name="T61" fmla="*/ 2622 h 2782"/>
                  <a:gd name="T62" fmla="*/ 57 w 86"/>
                  <a:gd name="T63" fmla="*/ 2657 h 2782"/>
                  <a:gd name="T64" fmla="*/ 47 w 86"/>
                  <a:gd name="T65" fmla="*/ 2693 h 2782"/>
                  <a:gd name="T66" fmla="*/ 38 w 86"/>
                  <a:gd name="T67" fmla="*/ 2730 h 2782"/>
                  <a:gd name="T68" fmla="*/ 26 w 86"/>
                  <a:gd name="T69" fmla="*/ 2768 h 2782"/>
                  <a:gd name="T70" fmla="*/ 21 w 86"/>
                  <a:gd name="T71" fmla="*/ 2692 h 2782"/>
                  <a:gd name="T72" fmla="*/ 21 w 86"/>
                  <a:gd name="T73" fmla="*/ 2547 h 2782"/>
                  <a:gd name="T74" fmla="*/ 19 w 86"/>
                  <a:gd name="T75" fmla="*/ 2403 h 2782"/>
                  <a:gd name="T76" fmla="*/ 20 w 86"/>
                  <a:gd name="T77" fmla="*/ 2264 h 2782"/>
                  <a:gd name="T78" fmla="*/ 19 w 86"/>
                  <a:gd name="T79" fmla="*/ 2128 h 2782"/>
                  <a:gd name="T80" fmla="*/ 17 w 86"/>
                  <a:gd name="T81" fmla="*/ 1992 h 2782"/>
                  <a:gd name="T82" fmla="*/ 17 w 86"/>
                  <a:gd name="T83" fmla="*/ 1865 h 2782"/>
                  <a:gd name="T84" fmla="*/ 14 w 86"/>
                  <a:gd name="T85" fmla="*/ 1744 h 2782"/>
                  <a:gd name="T86" fmla="*/ 15 w 86"/>
                  <a:gd name="T87" fmla="*/ 1627 h 2782"/>
                  <a:gd name="T88" fmla="*/ 14 w 86"/>
                  <a:gd name="T89" fmla="*/ 1513 h 2782"/>
                  <a:gd name="T90" fmla="*/ 13 w 86"/>
                  <a:gd name="T91" fmla="*/ 1399 h 2782"/>
                  <a:gd name="T92" fmla="*/ 10 w 86"/>
                  <a:gd name="T93" fmla="*/ 1289 h 2782"/>
                  <a:gd name="T94" fmla="*/ 10 w 86"/>
                  <a:gd name="T95" fmla="*/ 1182 h 2782"/>
                  <a:gd name="T96" fmla="*/ 8 w 86"/>
                  <a:gd name="T97" fmla="*/ 1081 h 2782"/>
                  <a:gd name="T98" fmla="*/ 9 w 86"/>
                  <a:gd name="T99" fmla="*/ 983 h 2782"/>
                  <a:gd name="T100" fmla="*/ 7 w 86"/>
                  <a:gd name="T101" fmla="*/ 887 h 2782"/>
                  <a:gd name="T102" fmla="*/ 7 w 86"/>
                  <a:gd name="T103" fmla="*/ 793 h 2782"/>
                  <a:gd name="T104" fmla="*/ 6 w 86"/>
                  <a:gd name="T105" fmla="*/ 701 h 2782"/>
                  <a:gd name="T106" fmla="*/ 6 w 86"/>
                  <a:gd name="T107" fmla="*/ 611 h 2782"/>
                  <a:gd name="T108" fmla="*/ 5 w 86"/>
                  <a:gd name="T109" fmla="*/ 524 h 2782"/>
                  <a:gd name="T110" fmla="*/ 5 w 86"/>
                  <a:gd name="T111" fmla="*/ 443 h 2782"/>
                  <a:gd name="T112" fmla="*/ 4 w 86"/>
                  <a:gd name="T113" fmla="*/ 359 h 2782"/>
                  <a:gd name="T114" fmla="*/ 3 w 86"/>
                  <a:gd name="T115" fmla="*/ 281 h 2782"/>
                  <a:gd name="T116" fmla="*/ 2 w 86"/>
                  <a:gd name="T117" fmla="*/ 201 h 2782"/>
                  <a:gd name="T118" fmla="*/ 1 w 86"/>
                  <a:gd name="T119" fmla="*/ 128 h 2782"/>
                  <a:gd name="T120" fmla="*/ 1 w 86"/>
                  <a:gd name="T121" fmla="*/ 50 h 2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
                  <a:gd name="T184" fmla="*/ 0 h 2782"/>
                  <a:gd name="T185" fmla="*/ 86 w 86"/>
                  <a:gd name="T186" fmla="*/ 2782 h 2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 h="2782">
                    <a:moveTo>
                      <a:pt x="1" y="50"/>
                    </a:moveTo>
                    <a:lnTo>
                      <a:pt x="4" y="46"/>
                    </a:lnTo>
                    <a:lnTo>
                      <a:pt x="6" y="43"/>
                    </a:lnTo>
                    <a:lnTo>
                      <a:pt x="9" y="39"/>
                    </a:lnTo>
                    <a:lnTo>
                      <a:pt x="14" y="36"/>
                    </a:lnTo>
                    <a:lnTo>
                      <a:pt x="17" y="34"/>
                    </a:lnTo>
                    <a:lnTo>
                      <a:pt x="19" y="31"/>
                    </a:lnTo>
                    <a:lnTo>
                      <a:pt x="20" y="28"/>
                    </a:lnTo>
                    <a:lnTo>
                      <a:pt x="25" y="25"/>
                    </a:lnTo>
                    <a:lnTo>
                      <a:pt x="26" y="21"/>
                    </a:lnTo>
                    <a:lnTo>
                      <a:pt x="29" y="18"/>
                    </a:lnTo>
                    <a:lnTo>
                      <a:pt x="30" y="15"/>
                    </a:lnTo>
                    <a:lnTo>
                      <a:pt x="35" y="12"/>
                    </a:lnTo>
                    <a:lnTo>
                      <a:pt x="38" y="10"/>
                    </a:lnTo>
                    <a:lnTo>
                      <a:pt x="41" y="7"/>
                    </a:lnTo>
                    <a:lnTo>
                      <a:pt x="42" y="4"/>
                    </a:lnTo>
                    <a:lnTo>
                      <a:pt x="44" y="0"/>
                    </a:lnTo>
                    <a:lnTo>
                      <a:pt x="46" y="13"/>
                    </a:lnTo>
                    <a:lnTo>
                      <a:pt x="45" y="28"/>
                    </a:lnTo>
                    <a:lnTo>
                      <a:pt x="45" y="43"/>
                    </a:lnTo>
                    <a:lnTo>
                      <a:pt x="46" y="57"/>
                    </a:lnTo>
                    <a:lnTo>
                      <a:pt x="46" y="73"/>
                    </a:lnTo>
                    <a:lnTo>
                      <a:pt x="46" y="85"/>
                    </a:lnTo>
                    <a:lnTo>
                      <a:pt x="47" y="101"/>
                    </a:lnTo>
                    <a:lnTo>
                      <a:pt x="46" y="117"/>
                    </a:lnTo>
                    <a:lnTo>
                      <a:pt x="46" y="131"/>
                    </a:lnTo>
                    <a:lnTo>
                      <a:pt x="46" y="147"/>
                    </a:lnTo>
                    <a:lnTo>
                      <a:pt x="47" y="160"/>
                    </a:lnTo>
                    <a:lnTo>
                      <a:pt x="47" y="173"/>
                    </a:lnTo>
                    <a:lnTo>
                      <a:pt x="47" y="190"/>
                    </a:lnTo>
                    <a:lnTo>
                      <a:pt x="47" y="204"/>
                    </a:lnTo>
                    <a:lnTo>
                      <a:pt x="48" y="219"/>
                    </a:lnTo>
                    <a:lnTo>
                      <a:pt x="49" y="235"/>
                    </a:lnTo>
                    <a:lnTo>
                      <a:pt x="49" y="250"/>
                    </a:lnTo>
                    <a:lnTo>
                      <a:pt x="49" y="263"/>
                    </a:lnTo>
                    <a:lnTo>
                      <a:pt x="50" y="281"/>
                    </a:lnTo>
                    <a:lnTo>
                      <a:pt x="49" y="296"/>
                    </a:lnTo>
                    <a:lnTo>
                      <a:pt x="49" y="310"/>
                    </a:lnTo>
                    <a:lnTo>
                      <a:pt x="51" y="327"/>
                    </a:lnTo>
                    <a:lnTo>
                      <a:pt x="50" y="341"/>
                    </a:lnTo>
                    <a:lnTo>
                      <a:pt x="51" y="356"/>
                    </a:lnTo>
                    <a:lnTo>
                      <a:pt x="52" y="372"/>
                    </a:lnTo>
                    <a:lnTo>
                      <a:pt x="52" y="387"/>
                    </a:lnTo>
                    <a:lnTo>
                      <a:pt x="54" y="404"/>
                    </a:lnTo>
                    <a:lnTo>
                      <a:pt x="52" y="419"/>
                    </a:lnTo>
                    <a:lnTo>
                      <a:pt x="52" y="435"/>
                    </a:lnTo>
                    <a:lnTo>
                      <a:pt x="51" y="450"/>
                    </a:lnTo>
                    <a:lnTo>
                      <a:pt x="52" y="465"/>
                    </a:lnTo>
                    <a:lnTo>
                      <a:pt x="52" y="481"/>
                    </a:lnTo>
                    <a:lnTo>
                      <a:pt x="52" y="498"/>
                    </a:lnTo>
                    <a:lnTo>
                      <a:pt x="55" y="514"/>
                    </a:lnTo>
                    <a:lnTo>
                      <a:pt x="56" y="531"/>
                    </a:lnTo>
                    <a:lnTo>
                      <a:pt x="55" y="549"/>
                    </a:lnTo>
                    <a:lnTo>
                      <a:pt x="55" y="566"/>
                    </a:lnTo>
                    <a:lnTo>
                      <a:pt x="54" y="582"/>
                    </a:lnTo>
                    <a:lnTo>
                      <a:pt x="54" y="600"/>
                    </a:lnTo>
                    <a:lnTo>
                      <a:pt x="55" y="618"/>
                    </a:lnTo>
                    <a:lnTo>
                      <a:pt x="56" y="636"/>
                    </a:lnTo>
                    <a:lnTo>
                      <a:pt x="55" y="653"/>
                    </a:lnTo>
                    <a:lnTo>
                      <a:pt x="56" y="669"/>
                    </a:lnTo>
                    <a:lnTo>
                      <a:pt x="58" y="689"/>
                    </a:lnTo>
                    <a:lnTo>
                      <a:pt x="58" y="705"/>
                    </a:lnTo>
                    <a:lnTo>
                      <a:pt x="58" y="723"/>
                    </a:lnTo>
                    <a:lnTo>
                      <a:pt x="57" y="740"/>
                    </a:lnTo>
                    <a:lnTo>
                      <a:pt x="58" y="759"/>
                    </a:lnTo>
                    <a:lnTo>
                      <a:pt x="58" y="775"/>
                    </a:lnTo>
                    <a:lnTo>
                      <a:pt x="59" y="794"/>
                    </a:lnTo>
                    <a:lnTo>
                      <a:pt x="59" y="811"/>
                    </a:lnTo>
                    <a:lnTo>
                      <a:pt x="59" y="830"/>
                    </a:lnTo>
                    <a:lnTo>
                      <a:pt x="60" y="850"/>
                    </a:lnTo>
                    <a:lnTo>
                      <a:pt x="60" y="867"/>
                    </a:lnTo>
                    <a:lnTo>
                      <a:pt x="60" y="882"/>
                    </a:lnTo>
                    <a:lnTo>
                      <a:pt x="60" y="901"/>
                    </a:lnTo>
                    <a:lnTo>
                      <a:pt x="60" y="919"/>
                    </a:lnTo>
                    <a:lnTo>
                      <a:pt x="62" y="937"/>
                    </a:lnTo>
                    <a:lnTo>
                      <a:pt x="61" y="957"/>
                    </a:lnTo>
                    <a:lnTo>
                      <a:pt x="62" y="974"/>
                    </a:lnTo>
                    <a:lnTo>
                      <a:pt x="61" y="994"/>
                    </a:lnTo>
                    <a:lnTo>
                      <a:pt x="61" y="1011"/>
                    </a:lnTo>
                    <a:lnTo>
                      <a:pt x="62" y="1030"/>
                    </a:lnTo>
                    <a:lnTo>
                      <a:pt x="62" y="1050"/>
                    </a:lnTo>
                    <a:lnTo>
                      <a:pt x="62" y="1072"/>
                    </a:lnTo>
                    <a:lnTo>
                      <a:pt x="62" y="1090"/>
                    </a:lnTo>
                    <a:lnTo>
                      <a:pt x="64" y="1111"/>
                    </a:lnTo>
                    <a:lnTo>
                      <a:pt x="65" y="1130"/>
                    </a:lnTo>
                    <a:lnTo>
                      <a:pt x="64" y="1152"/>
                    </a:lnTo>
                    <a:lnTo>
                      <a:pt x="65" y="1172"/>
                    </a:lnTo>
                    <a:lnTo>
                      <a:pt x="64" y="1190"/>
                    </a:lnTo>
                    <a:lnTo>
                      <a:pt x="64" y="1212"/>
                    </a:lnTo>
                    <a:lnTo>
                      <a:pt x="65" y="1232"/>
                    </a:lnTo>
                    <a:lnTo>
                      <a:pt x="67" y="1253"/>
                    </a:lnTo>
                    <a:lnTo>
                      <a:pt x="66" y="1274"/>
                    </a:lnTo>
                    <a:lnTo>
                      <a:pt x="66" y="1294"/>
                    </a:lnTo>
                    <a:lnTo>
                      <a:pt x="66" y="1316"/>
                    </a:lnTo>
                    <a:lnTo>
                      <a:pt x="65" y="1336"/>
                    </a:lnTo>
                    <a:lnTo>
                      <a:pt x="65" y="1357"/>
                    </a:lnTo>
                    <a:lnTo>
                      <a:pt x="66" y="1379"/>
                    </a:lnTo>
                    <a:lnTo>
                      <a:pt x="67" y="1401"/>
                    </a:lnTo>
                    <a:lnTo>
                      <a:pt x="68" y="1420"/>
                    </a:lnTo>
                    <a:lnTo>
                      <a:pt x="68" y="1442"/>
                    </a:lnTo>
                    <a:lnTo>
                      <a:pt x="68" y="1465"/>
                    </a:lnTo>
                    <a:lnTo>
                      <a:pt x="68" y="1487"/>
                    </a:lnTo>
                    <a:lnTo>
                      <a:pt x="68" y="1508"/>
                    </a:lnTo>
                    <a:lnTo>
                      <a:pt x="67" y="1530"/>
                    </a:lnTo>
                    <a:lnTo>
                      <a:pt x="70" y="1552"/>
                    </a:lnTo>
                    <a:lnTo>
                      <a:pt x="71" y="1573"/>
                    </a:lnTo>
                    <a:lnTo>
                      <a:pt x="70" y="1596"/>
                    </a:lnTo>
                    <a:lnTo>
                      <a:pt x="71" y="1618"/>
                    </a:lnTo>
                    <a:lnTo>
                      <a:pt x="70" y="1640"/>
                    </a:lnTo>
                    <a:lnTo>
                      <a:pt x="71" y="1662"/>
                    </a:lnTo>
                    <a:lnTo>
                      <a:pt x="70" y="1686"/>
                    </a:lnTo>
                    <a:lnTo>
                      <a:pt x="72" y="1707"/>
                    </a:lnTo>
                    <a:lnTo>
                      <a:pt x="72" y="1730"/>
                    </a:lnTo>
                    <a:lnTo>
                      <a:pt x="72" y="1754"/>
                    </a:lnTo>
                    <a:lnTo>
                      <a:pt x="72" y="1777"/>
                    </a:lnTo>
                    <a:lnTo>
                      <a:pt x="72" y="1802"/>
                    </a:lnTo>
                    <a:lnTo>
                      <a:pt x="71" y="1827"/>
                    </a:lnTo>
                    <a:lnTo>
                      <a:pt x="75" y="1851"/>
                    </a:lnTo>
                    <a:lnTo>
                      <a:pt x="76" y="1876"/>
                    </a:lnTo>
                    <a:lnTo>
                      <a:pt x="75" y="1901"/>
                    </a:lnTo>
                    <a:lnTo>
                      <a:pt x="75" y="1925"/>
                    </a:lnTo>
                    <a:lnTo>
                      <a:pt x="76" y="1950"/>
                    </a:lnTo>
                    <a:lnTo>
                      <a:pt x="75" y="1976"/>
                    </a:lnTo>
                    <a:lnTo>
                      <a:pt x="78" y="2003"/>
                    </a:lnTo>
                    <a:lnTo>
                      <a:pt x="79" y="2026"/>
                    </a:lnTo>
                    <a:lnTo>
                      <a:pt x="79" y="2051"/>
                    </a:lnTo>
                    <a:lnTo>
                      <a:pt x="80" y="2078"/>
                    </a:lnTo>
                    <a:lnTo>
                      <a:pt x="79" y="2104"/>
                    </a:lnTo>
                    <a:lnTo>
                      <a:pt x="79" y="2130"/>
                    </a:lnTo>
                    <a:lnTo>
                      <a:pt x="81" y="2155"/>
                    </a:lnTo>
                    <a:lnTo>
                      <a:pt x="81" y="2182"/>
                    </a:lnTo>
                    <a:lnTo>
                      <a:pt x="81" y="2208"/>
                    </a:lnTo>
                    <a:lnTo>
                      <a:pt x="82" y="2234"/>
                    </a:lnTo>
                    <a:lnTo>
                      <a:pt x="80" y="2259"/>
                    </a:lnTo>
                    <a:lnTo>
                      <a:pt x="80" y="2285"/>
                    </a:lnTo>
                    <a:lnTo>
                      <a:pt x="82" y="2313"/>
                    </a:lnTo>
                    <a:lnTo>
                      <a:pt x="83" y="2339"/>
                    </a:lnTo>
                    <a:lnTo>
                      <a:pt x="82" y="2366"/>
                    </a:lnTo>
                    <a:lnTo>
                      <a:pt x="81" y="2394"/>
                    </a:lnTo>
                    <a:lnTo>
                      <a:pt x="83" y="2420"/>
                    </a:lnTo>
                    <a:lnTo>
                      <a:pt x="83" y="2448"/>
                    </a:lnTo>
                    <a:lnTo>
                      <a:pt x="84" y="2475"/>
                    </a:lnTo>
                    <a:lnTo>
                      <a:pt x="85" y="2502"/>
                    </a:lnTo>
                    <a:lnTo>
                      <a:pt x="84" y="2530"/>
                    </a:lnTo>
                    <a:lnTo>
                      <a:pt x="83" y="2558"/>
                    </a:lnTo>
                    <a:lnTo>
                      <a:pt x="82" y="2564"/>
                    </a:lnTo>
                    <a:lnTo>
                      <a:pt x="81" y="2570"/>
                    </a:lnTo>
                    <a:lnTo>
                      <a:pt x="80" y="2578"/>
                    </a:lnTo>
                    <a:lnTo>
                      <a:pt x="78" y="2583"/>
                    </a:lnTo>
                    <a:lnTo>
                      <a:pt x="76" y="2590"/>
                    </a:lnTo>
                    <a:lnTo>
                      <a:pt x="72" y="2596"/>
                    </a:lnTo>
                    <a:lnTo>
                      <a:pt x="71" y="2602"/>
                    </a:lnTo>
                    <a:lnTo>
                      <a:pt x="70" y="2610"/>
                    </a:lnTo>
                    <a:lnTo>
                      <a:pt x="68" y="2618"/>
                    </a:lnTo>
                    <a:lnTo>
                      <a:pt x="65" y="2622"/>
                    </a:lnTo>
                    <a:lnTo>
                      <a:pt x="64" y="2630"/>
                    </a:lnTo>
                    <a:lnTo>
                      <a:pt x="63" y="2638"/>
                    </a:lnTo>
                    <a:lnTo>
                      <a:pt x="60" y="2643"/>
                    </a:lnTo>
                    <a:lnTo>
                      <a:pt x="59" y="2651"/>
                    </a:lnTo>
                    <a:lnTo>
                      <a:pt x="57" y="2657"/>
                    </a:lnTo>
                    <a:lnTo>
                      <a:pt x="55" y="2664"/>
                    </a:lnTo>
                    <a:lnTo>
                      <a:pt x="52" y="2671"/>
                    </a:lnTo>
                    <a:lnTo>
                      <a:pt x="51" y="2679"/>
                    </a:lnTo>
                    <a:lnTo>
                      <a:pt x="49" y="2686"/>
                    </a:lnTo>
                    <a:lnTo>
                      <a:pt x="47" y="2693"/>
                    </a:lnTo>
                    <a:lnTo>
                      <a:pt x="44" y="2698"/>
                    </a:lnTo>
                    <a:lnTo>
                      <a:pt x="42" y="2708"/>
                    </a:lnTo>
                    <a:lnTo>
                      <a:pt x="42" y="2714"/>
                    </a:lnTo>
                    <a:lnTo>
                      <a:pt x="40" y="2721"/>
                    </a:lnTo>
                    <a:lnTo>
                      <a:pt x="38" y="2730"/>
                    </a:lnTo>
                    <a:lnTo>
                      <a:pt x="35" y="2737"/>
                    </a:lnTo>
                    <a:lnTo>
                      <a:pt x="34" y="2744"/>
                    </a:lnTo>
                    <a:lnTo>
                      <a:pt x="33" y="2753"/>
                    </a:lnTo>
                    <a:lnTo>
                      <a:pt x="28" y="2758"/>
                    </a:lnTo>
                    <a:lnTo>
                      <a:pt x="26" y="2768"/>
                    </a:lnTo>
                    <a:lnTo>
                      <a:pt x="23" y="2775"/>
                    </a:lnTo>
                    <a:lnTo>
                      <a:pt x="21" y="2781"/>
                    </a:lnTo>
                    <a:lnTo>
                      <a:pt x="21" y="2752"/>
                    </a:lnTo>
                    <a:lnTo>
                      <a:pt x="21" y="2721"/>
                    </a:lnTo>
                    <a:lnTo>
                      <a:pt x="21" y="2692"/>
                    </a:lnTo>
                    <a:lnTo>
                      <a:pt x="22" y="2664"/>
                    </a:lnTo>
                    <a:lnTo>
                      <a:pt x="21" y="2632"/>
                    </a:lnTo>
                    <a:lnTo>
                      <a:pt x="20" y="2604"/>
                    </a:lnTo>
                    <a:lnTo>
                      <a:pt x="21" y="2577"/>
                    </a:lnTo>
                    <a:lnTo>
                      <a:pt x="21" y="2547"/>
                    </a:lnTo>
                    <a:lnTo>
                      <a:pt x="21" y="2519"/>
                    </a:lnTo>
                    <a:lnTo>
                      <a:pt x="19" y="2488"/>
                    </a:lnTo>
                    <a:lnTo>
                      <a:pt x="19" y="2461"/>
                    </a:lnTo>
                    <a:lnTo>
                      <a:pt x="19" y="2432"/>
                    </a:lnTo>
                    <a:lnTo>
                      <a:pt x="19" y="2403"/>
                    </a:lnTo>
                    <a:lnTo>
                      <a:pt x="20" y="2376"/>
                    </a:lnTo>
                    <a:lnTo>
                      <a:pt x="19" y="2347"/>
                    </a:lnTo>
                    <a:lnTo>
                      <a:pt x="18" y="2319"/>
                    </a:lnTo>
                    <a:lnTo>
                      <a:pt x="19" y="2291"/>
                    </a:lnTo>
                    <a:lnTo>
                      <a:pt x="20" y="2264"/>
                    </a:lnTo>
                    <a:lnTo>
                      <a:pt x="20" y="2237"/>
                    </a:lnTo>
                    <a:lnTo>
                      <a:pt x="19" y="2209"/>
                    </a:lnTo>
                    <a:lnTo>
                      <a:pt x="18" y="2180"/>
                    </a:lnTo>
                    <a:lnTo>
                      <a:pt x="18" y="2155"/>
                    </a:lnTo>
                    <a:lnTo>
                      <a:pt x="19" y="2128"/>
                    </a:lnTo>
                    <a:lnTo>
                      <a:pt x="18" y="2100"/>
                    </a:lnTo>
                    <a:lnTo>
                      <a:pt x="17" y="2074"/>
                    </a:lnTo>
                    <a:lnTo>
                      <a:pt x="17" y="2047"/>
                    </a:lnTo>
                    <a:lnTo>
                      <a:pt x="17" y="2019"/>
                    </a:lnTo>
                    <a:lnTo>
                      <a:pt x="17" y="1992"/>
                    </a:lnTo>
                    <a:lnTo>
                      <a:pt x="17" y="1967"/>
                    </a:lnTo>
                    <a:lnTo>
                      <a:pt x="17" y="1941"/>
                    </a:lnTo>
                    <a:lnTo>
                      <a:pt x="16" y="1916"/>
                    </a:lnTo>
                    <a:lnTo>
                      <a:pt x="16" y="1888"/>
                    </a:lnTo>
                    <a:lnTo>
                      <a:pt x="17" y="1865"/>
                    </a:lnTo>
                    <a:lnTo>
                      <a:pt x="17" y="1841"/>
                    </a:lnTo>
                    <a:lnTo>
                      <a:pt x="17" y="1816"/>
                    </a:lnTo>
                    <a:lnTo>
                      <a:pt x="16" y="1792"/>
                    </a:lnTo>
                    <a:lnTo>
                      <a:pt x="15" y="1769"/>
                    </a:lnTo>
                    <a:lnTo>
                      <a:pt x="14" y="1744"/>
                    </a:lnTo>
                    <a:lnTo>
                      <a:pt x="15" y="1721"/>
                    </a:lnTo>
                    <a:lnTo>
                      <a:pt x="16" y="1698"/>
                    </a:lnTo>
                    <a:lnTo>
                      <a:pt x="15" y="1673"/>
                    </a:lnTo>
                    <a:lnTo>
                      <a:pt x="15" y="1650"/>
                    </a:lnTo>
                    <a:lnTo>
                      <a:pt x="15" y="1627"/>
                    </a:lnTo>
                    <a:lnTo>
                      <a:pt x="15" y="1604"/>
                    </a:lnTo>
                    <a:lnTo>
                      <a:pt x="14" y="1579"/>
                    </a:lnTo>
                    <a:lnTo>
                      <a:pt x="14" y="1558"/>
                    </a:lnTo>
                    <a:lnTo>
                      <a:pt x="14" y="1535"/>
                    </a:lnTo>
                    <a:lnTo>
                      <a:pt x="14" y="1513"/>
                    </a:lnTo>
                    <a:lnTo>
                      <a:pt x="13" y="1489"/>
                    </a:lnTo>
                    <a:lnTo>
                      <a:pt x="15" y="1467"/>
                    </a:lnTo>
                    <a:lnTo>
                      <a:pt x="14" y="1444"/>
                    </a:lnTo>
                    <a:lnTo>
                      <a:pt x="14" y="1420"/>
                    </a:lnTo>
                    <a:lnTo>
                      <a:pt x="13" y="1399"/>
                    </a:lnTo>
                    <a:lnTo>
                      <a:pt x="12" y="1377"/>
                    </a:lnTo>
                    <a:lnTo>
                      <a:pt x="12" y="1354"/>
                    </a:lnTo>
                    <a:lnTo>
                      <a:pt x="12" y="1333"/>
                    </a:lnTo>
                    <a:lnTo>
                      <a:pt x="13" y="1311"/>
                    </a:lnTo>
                    <a:lnTo>
                      <a:pt x="10" y="1289"/>
                    </a:lnTo>
                    <a:lnTo>
                      <a:pt x="10" y="1267"/>
                    </a:lnTo>
                    <a:lnTo>
                      <a:pt x="10" y="1244"/>
                    </a:lnTo>
                    <a:lnTo>
                      <a:pt x="10" y="1223"/>
                    </a:lnTo>
                    <a:lnTo>
                      <a:pt x="10" y="1204"/>
                    </a:lnTo>
                    <a:lnTo>
                      <a:pt x="10" y="1182"/>
                    </a:lnTo>
                    <a:lnTo>
                      <a:pt x="10" y="1161"/>
                    </a:lnTo>
                    <a:lnTo>
                      <a:pt x="9" y="1140"/>
                    </a:lnTo>
                    <a:lnTo>
                      <a:pt x="9" y="1120"/>
                    </a:lnTo>
                    <a:lnTo>
                      <a:pt x="10" y="1099"/>
                    </a:lnTo>
                    <a:lnTo>
                      <a:pt x="8" y="1081"/>
                    </a:lnTo>
                    <a:lnTo>
                      <a:pt x="10" y="1060"/>
                    </a:lnTo>
                    <a:lnTo>
                      <a:pt x="10" y="1042"/>
                    </a:lnTo>
                    <a:lnTo>
                      <a:pt x="10" y="1023"/>
                    </a:lnTo>
                    <a:lnTo>
                      <a:pt x="9" y="1001"/>
                    </a:lnTo>
                    <a:lnTo>
                      <a:pt x="9" y="983"/>
                    </a:lnTo>
                    <a:lnTo>
                      <a:pt x="8" y="964"/>
                    </a:lnTo>
                    <a:lnTo>
                      <a:pt x="8" y="944"/>
                    </a:lnTo>
                    <a:lnTo>
                      <a:pt x="8" y="924"/>
                    </a:lnTo>
                    <a:lnTo>
                      <a:pt x="8" y="905"/>
                    </a:lnTo>
                    <a:lnTo>
                      <a:pt x="7" y="887"/>
                    </a:lnTo>
                    <a:lnTo>
                      <a:pt x="9" y="869"/>
                    </a:lnTo>
                    <a:lnTo>
                      <a:pt x="7" y="851"/>
                    </a:lnTo>
                    <a:lnTo>
                      <a:pt x="7" y="831"/>
                    </a:lnTo>
                    <a:lnTo>
                      <a:pt x="6" y="811"/>
                    </a:lnTo>
                    <a:lnTo>
                      <a:pt x="7" y="793"/>
                    </a:lnTo>
                    <a:lnTo>
                      <a:pt x="7" y="775"/>
                    </a:lnTo>
                    <a:lnTo>
                      <a:pt x="8" y="758"/>
                    </a:lnTo>
                    <a:lnTo>
                      <a:pt x="7" y="738"/>
                    </a:lnTo>
                    <a:lnTo>
                      <a:pt x="7" y="720"/>
                    </a:lnTo>
                    <a:lnTo>
                      <a:pt x="6" y="701"/>
                    </a:lnTo>
                    <a:lnTo>
                      <a:pt x="7" y="683"/>
                    </a:lnTo>
                    <a:lnTo>
                      <a:pt x="6" y="666"/>
                    </a:lnTo>
                    <a:lnTo>
                      <a:pt x="6" y="647"/>
                    </a:lnTo>
                    <a:lnTo>
                      <a:pt x="6" y="630"/>
                    </a:lnTo>
                    <a:lnTo>
                      <a:pt x="6" y="611"/>
                    </a:lnTo>
                    <a:lnTo>
                      <a:pt x="7" y="593"/>
                    </a:lnTo>
                    <a:lnTo>
                      <a:pt x="6" y="575"/>
                    </a:lnTo>
                    <a:lnTo>
                      <a:pt x="3" y="558"/>
                    </a:lnTo>
                    <a:lnTo>
                      <a:pt x="4" y="541"/>
                    </a:lnTo>
                    <a:lnTo>
                      <a:pt x="5" y="524"/>
                    </a:lnTo>
                    <a:lnTo>
                      <a:pt x="5" y="509"/>
                    </a:lnTo>
                    <a:lnTo>
                      <a:pt x="5" y="490"/>
                    </a:lnTo>
                    <a:lnTo>
                      <a:pt x="5" y="475"/>
                    </a:lnTo>
                    <a:lnTo>
                      <a:pt x="5" y="459"/>
                    </a:lnTo>
                    <a:lnTo>
                      <a:pt x="5" y="443"/>
                    </a:lnTo>
                    <a:lnTo>
                      <a:pt x="4" y="425"/>
                    </a:lnTo>
                    <a:lnTo>
                      <a:pt x="3" y="409"/>
                    </a:lnTo>
                    <a:lnTo>
                      <a:pt x="3" y="392"/>
                    </a:lnTo>
                    <a:lnTo>
                      <a:pt x="4" y="378"/>
                    </a:lnTo>
                    <a:lnTo>
                      <a:pt x="4" y="359"/>
                    </a:lnTo>
                    <a:lnTo>
                      <a:pt x="4" y="345"/>
                    </a:lnTo>
                    <a:lnTo>
                      <a:pt x="4" y="329"/>
                    </a:lnTo>
                    <a:lnTo>
                      <a:pt x="2" y="313"/>
                    </a:lnTo>
                    <a:lnTo>
                      <a:pt x="4" y="297"/>
                    </a:lnTo>
                    <a:lnTo>
                      <a:pt x="3" y="281"/>
                    </a:lnTo>
                    <a:lnTo>
                      <a:pt x="1" y="264"/>
                    </a:lnTo>
                    <a:lnTo>
                      <a:pt x="2" y="248"/>
                    </a:lnTo>
                    <a:lnTo>
                      <a:pt x="2" y="235"/>
                    </a:lnTo>
                    <a:lnTo>
                      <a:pt x="2" y="219"/>
                    </a:lnTo>
                    <a:lnTo>
                      <a:pt x="2" y="201"/>
                    </a:lnTo>
                    <a:lnTo>
                      <a:pt x="2" y="187"/>
                    </a:lnTo>
                    <a:lnTo>
                      <a:pt x="2" y="172"/>
                    </a:lnTo>
                    <a:lnTo>
                      <a:pt x="2" y="157"/>
                    </a:lnTo>
                    <a:lnTo>
                      <a:pt x="0" y="141"/>
                    </a:lnTo>
                    <a:lnTo>
                      <a:pt x="1" y="128"/>
                    </a:lnTo>
                    <a:lnTo>
                      <a:pt x="0" y="110"/>
                    </a:lnTo>
                    <a:lnTo>
                      <a:pt x="1" y="94"/>
                    </a:lnTo>
                    <a:lnTo>
                      <a:pt x="1" y="82"/>
                    </a:lnTo>
                    <a:lnTo>
                      <a:pt x="1" y="64"/>
                    </a:lnTo>
                    <a:lnTo>
                      <a:pt x="1" y="50"/>
                    </a:lnTo>
                  </a:path>
                </a:pathLst>
              </a:custGeom>
              <a:solidFill>
                <a:srgbClr val="7F7F7F"/>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8" name="Freeform 38"/>
              <p:cNvSpPr>
                <a:spLocks/>
              </p:cNvSpPr>
              <p:nvPr/>
            </p:nvSpPr>
            <p:spPr bwMode="auto">
              <a:xfrm>
                <a:off x="2432" y="1113"/>
                <a:ext cx="103" cy="2743"/>
              </a:xfrm>
              <a:custGeom>
                <a:avLst/>
                <a:gdLst>
                  <a:gd name="T0" fmla="*/ 18 w 103"/>
                  <a:gd name="T1" fmla="*/ 6 h 2743"/>
                  <a:gd name="T2" fmla="*/ 38 w 103"/>
                  <a:gd name="T3" fmla="*/ 4 h 2743"/>
                  <a:gd name="T4" fmla="*/ 57 w 103"/>
                  <a:gd name="T5" fmla="*/ 1 h 2743"/>
                  <a:gd name="T6" fmla="*/ 65 w 103"/>
                  <a:gd name="T7" fmla="*/ 45 h 2743"/>
                  <a:gd name="T8" fmla="*/ 65 w 103"/>
                  <a:gd name="T9" fmla="*/ 122 h 2743"/>
                  <a:gd name="T10" fmla="*/ 67 w 103"/>
                  <a:gd name="T11" fmla="*/ 200 h 2743"/>
                  <a:gd name="T12" fmla="*/ 68 w 103"/>
                  <a:gd name="T13" fmla="*/ 281 h 2743"/>
                  <a:gd name="T14" fmla="*/ 70 w 103"/>
                  <a:gd name="T15" fmla="*/ 359 h 2743"/>
                  <a:gd name="T16" fmla="*/ 72 w 103"/>
                  <a:gd name="T17" fmla="*/ 441 h 2743"/>
                  <a:gd name="T18" fmla="*/ 72 w 103"/>
                  <a:gd name="T19" fmla="*/ 527 h 2743"/>
                  <a:gd name="T20" fmla="*/ 74 w 103"/>
                  <a:gd name="T21" fmla="*/ 616 h 2743"/>
                  <a:gd name="T22" fmla="*/ 75 w 103"/>
                  <a:gd name="T23" fmla="*/ 708 h 2743"/>
                  <a:gd name="T24" fmla="*/ 78 w 103"/>
                  <a:gd name="T25" fmla="*/ 801 h 2743"/>
                  <a:gd name="T26" fmla="*/ 78 w 103"/>
                  <a:gd name="T27" fmla="*/ 894 h 2743"/>
                  <a:gd name="T28" fmla="*/ 79 w 103"/>
                  <a:gd name="T29" fmla="*/ 992 h 2743"/>
                  <a:gd name="T30" fmla="*/ 79 w 103"/>
                  <a:gd name="T31" fmla="*/ 1091 h 2743"/>
                  <a:gd name="T32" fmla="*/ 81 w 103"/>
                  <a:gd name="T33" fmla="*/ 1197 h 2743"/>
                  <a:gd name="T34" fmla="*/ 82 w 103"/>
                  <a:gd name="T35" fmla="*/ 1307 h 2743"/>
                  <a:gd name="T36" fmla="*/ 82 w 103"/>
                  <a:gd name="T37" fmla="*/ 1418 h 2743"/>
                  <a:gd name="T38" fmla="*/ 87 w 103"/>
                  <a:gd name="T39" fmla="*/ 1532 h 2743"/>
                  <a:gd name="T40" fmla="*/ 88 w 103"/>
                  <a:gd name="T41" fmla="*/ 1650 h 2743"/>
                  <a:gd name="T42" fmla="*/ 89 w 103"/>
                  <a:gd name="T43" fmla="*/ 1768 h 2743"/>
                  <a:gd name="T44" fmla="*/ 90 w 103"/>
                  <a:gd name="T45" fmla="*/ 1891 h 2743"/>
                  <a:gd name="T46" fmla="*/ 91 w 103"/>
                  <a:gd name="T47" fmla="*/ 2027 h 2743"/>
                  <a:gd name="T48" fmla="*/ 95 w 103"/>
                  <a:gd name="T49" fmla="*/ 2161 h 2743"/>
                  <a:gd name="T50" fmla="*/ 96 w 103"/>
                  <a:gd name="T51" fmla="*/ 2300 h 2743"/>
                  <a:gd name="T52" fmla="*/ 97 w 103"/>
                  <a:gd name="T53" fmla="*/ 2443 h 2743"/>
                  <a:gd name="T54" fmla="*/ 100 w 103"/>
                  <a:gd name="T55" fmla="*/ 2586 h 2743"/>
                  <a:gd name="T56" fmla="*/ 102 w 103"/>
                  <a:gd name="T57" fmla="*/ 2735 h 2743"/>
                  <a:gd name="T58" fmla="*/ 75 w 103"/>
                  <a:gd name="T59" fmla="*/ 2737 h 2743"/>
                  <a:gd name="T60" fmla="*/ 41 w 103"/>
                  <a:gd name="T61" fmla="*/ 2738 h 2743"/>
                  <a:gd name="T62" fmla="*/ 13 w 103"/>
                  <a:gd name="T63" fmla="*/ 2740 h 2743"/>
                  <a:gd name="T64" fmla="*/ 8 w 103"/>
                  <a:gd name="T65" fmla="*/ 2623 h 2743"/>
                  <a:gd name="T66" fmla="*/ 7 w 103"/>
                  <a:gd name="T67" fmla="*/ 2478 h 2743"/>
                  <a:gd name="T68" fmla="*/ 9 w 103"/>
                  <a:gd name="T69" fmla="*/ 2334 h 2743"/>
                  <a:gd name="T70" fmla="*/ 7 w 103"/>
                  <a:gd name="T71" fmla="*/ 2196 h 2743"/>
                  <a:gd name="T72" fmla="*/ 7 w 103"/>
                  <a:gd name="T73" fmla="*/ 2059 h 2743"/>
                  <a:gd name="T74" fmla="*/ 7 w 103"/>
                  <a:gd name="T75" fmla="*/ 1926 h 2743"/>
                  <a:gd name="T76" fmla="*/ 6 w 103"/>
                  <a:gd name="T77" fmla="*/ 1800 h 2743"/>
                  <a:gd name="T78" fmla="*/ 4 w 103"/>
                  <a:gd name="T79" fmla="*/ 1681 h 2743"/>
                  <a:gd name="T80" fmla="*/ 4 w 103"/>
                  <a:gd name="T81" fmla="*/ 1564 h 2743"/>
                  <a:gd name="T82" fmla="*/ 5 w 103"/>
                  <a:gd name="T83" fmla="*/ 1448 h 2743"/>
                  <a:gd name="T84" fmla="*/ 5 w 103"/>
                  <a:gd name="T85" fmla="*/ 1335 h 2743"/>
                  <a:gd name="T86" fmla="*/ 3 w 103"/>
                  <a:gd name="T87" fmla="*/ 1226 h 2743"/>
                  <a:gd name="T88" fmla="*/ 3 w 103"/>
                  <a:gd name="T89" fmla="*/ 1120 h 2743"/>
                  <a:gd name="T90" fmla="*/ 4 w 103"/>
                  <a:gd name="T91" fmla="*/ 1018 h 2743"/>
                  <a:gd name="T92" fmla="*/ 4 w 103"/>
                  <a:gd name="T93" fmla="*/ 922 h 2743"/>
                  <a:gd name="T94" fmla="*/ 4 w 103"/>
                  <a:gd name="T95" fmla="*/ 828 h 2743"/>
                  <a:gd name="T96" fmla="*/ 4 w 103"/>
                  <a:gd name="T97" fmla="*/ 734 h 2743"/>
                  <a:gd name="T98" fmla="*/ 4 w 103"/>
                  <a:gd name="T99" fmla="*/ 642 h 2743"/>
                  <a:gd name="T100" fmla="*/ 3 w 103"/>
                  <a:gd name="T101" fmla="*/ 549 h 2743"/>
                  <a:gd name="T102" fmla="*/ 3 w 103"/>
                  <a:gd name="T103" fmla="*/ 467 h 2743"/>
                  <a:gd name="T104" fmla="*/ 1 w 103"/>
                  <a:gd name="T105" fmla="*/ 383 h 2743"/>
                  <a:gd name="T106" fmla="*/ 1 w 103"/>
                  <a:gd name="T107" fmla="*/ 302 h 2743"/>
                  <a:gd name="T108" fmla="*/ 2 w 103"/>
                  <a:gd name="T109" fmla="*/ 223 h 2743"/>
                  <a:gd name="T110" fmla="*/ 2 w 103"/>
                  <a:gd name="T111" fmla="*/ 146 h 2743"/>
                  <a:gd name="T112" fmla="*/ 2 w 103"/>
                  <a:gd name="T113" fmla="*/ 66 h 27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
                  <a:gd name="T172" fmla="*/ 0 h 2743"/>
                  <a:gd name="T173" fmla="*/ 103 w 103"/>
                  <a:gd name="T174" fmla="*/ 2743 h 27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 h="2743">
                    <a:moveTo>
                      <a:pt x="0" y="7"/>
                    </a:moveTo>
                    <a:lnTo>
                      <a:pt x="4" y="7"/>
                    </a:lnTo>
                    <a:lnTo>
                      <a:pt x="7" y="6"/>
                    </a:lnTo>
                    <a:lnTo>
                      <a:pt x="13" y="8"/>
                    </a:lnTo>
                    <a:lnTo>
                      <a:pt x="18" y="6"/>
                    </a:lnTo>
                    <a:lnTo>
                      <a:pt x="22" y="6"/>
                    </a:lnTo>
                    <a:lnTo>
                      <a:pt x="25" y="6"/>
                    </a:lnTo>
                    <a:lnTo>
                      <a:pt x="30" y="4"/>
                    </a:lnTo>
                    <a:lnTo>
                      <a:pt x="35" y="5"/>
                    </a:lnTo>
                    <a:lnTo>
                      <a:pt x="38" y="4"/>
                    </a:lnTo>
                    <a:lnTo>
                      <a:pt x="41" y="4"/>
                    </a:lnTo>
                    <a:lnTo>
                      <a:pt x="44" y="3"/>
                    </a:lnTo>
                    <a:lnTo>
                      <a:pt x="48" y="3"/>
                    </a:lnTo>
                    <a:lnTo>
                      <a:pt x="53" y="2"/>
                    </a:lnTo>
                    <a:lnTo>
                      <a:pt x="57" y="1"/>
                    </a:lnTo>
                    <a:lnTo>
                      <a:pt x="61" y="0"/>
                    </a:lnTo>
                    <a:lnTo>
                      <a:pt x="64" y="1"/>
                    </a:lnTo>
                    <a:lnTo>
                      <a:pt x="63" y="14"/>
                    </a:lnTo>
                    <a:lnTo>
                      <a:pt x="65" y="30"/>
                    </a:lnTo>
                    <a:lnTo>
                      <a:pt x="65" y="45"/>
                    </a:lnTo>
                    <a:lnTo>
                      <a:pt x="65" y="61"/>
                    </a:lnTo>
                    <a:lnTo>
                      <a:pt x="65" y="76"/>
                    </a:lnTo>
                    <a:lnTo>
                      <a:pt x="65" y="92"/>
                    </a:lnTo>
                    <a:lnTo>
                      <a:pt x="65" y="105"/>
                    </a:lnTo>
                    <a:lnTo>
                      <a:pt x="65" y="122"/>
                    </a:lnTo>
                    <a:lnTo>
                      <a:pt x="65" y="138"/>
                    </a:lnTo>
                    <a:lnTo>
                      <a:pt x="65" y="154"/>
                    </a:lnTo>
                    <a:lnTo>
                      <a:pt x="66" y="170"/>
                    </a:lnTo>
                    <a:lnTo>
                      <a:pt x="66" y="184"/>
                    </a:lnTo>
                    <a:lnTo>
                      <a:pt x="67" y="200"/>
                    </a:lnTo>
                    <a:lnTo>
                      <a:pt x="66" y="215"/>
                    </a:lnTo>
                    <a:lnTo>
                      <a:pt x="67" y="231"/>
                    </a:lnTo>
                    <a:lnTo>
                      <a:pt x="67" y="247"/>
                    </a:lnTo>
                    <a:lnTo>
                      <a:pt x="68" y="262"/>
                    </a:lnTo>
                    <a:lnTo>
                      <a:pt x="68" y="281"/>
                    </a:lnTo>
                    <a:lnTo>
                      <a:pt x="68" y="296"/>
                    </a:lnTo>
                    <a:lnTo>
                      <a:pt x="68" y="312"/>
                    </a:lnTo>
                    <a:lnTo>
                      <a:pt x="69" y="328"/>
                    </a:lnTo>
                    <a:lnTo>
                      <a:pt x="70" y="345"/>
                    </a:lnTo>
                    <a:lnTo>
                      <a:pt x="70" y="359"/>
                    </a:lnTo>
                    <a:lnTo>
                      <a:pt x="70" y="377"/>
                    </a:lnTo>
                    <a:lnTo>
                      <a:pt x="70" y="392"/>
                    </a:lnTo>
                    <a:lnTo>
                      <a:pt x="70" y="410"/>
                    </a:lnTo>
                    <a:lnTo>
                      <a:pt x="72" y="424"/>
                    </a:lnTo>
                    <a:lnTo>
                      <a:pt x="72" y="441"/>
                    </a:lnTo>
                    <a:lnTo>
                      <a:pt x="72" y="458"/>
                    </a:lnTo>
                    <a:lnTo>
                      <a:pt x="72" y="475"/>
                    </a:lnTo>
                    <a:lnTo>
                      <a:pt x="73" y="492"/>
                    </a:lnTo>
                    <a:lnTo>
                      <a:pt x="73" y="509"/>
                    </a:lnTo>
                    <a:lnTo>
                      <a:pt x="72" y="527"/>
                    </a:lnTo>
                    <a:lnTo>
                      <a:pt x="73" y="542"/>
                    </a:lnTo>
                    <a:lnTo>
                      <a:pt x="73" y="561"/>
                    </a:lnTo>
                    <a:lnTo>
                      <a:pt x="74" y="578"/>
                    </a:lnTo>
                    <a:lnTo>
                      <a:pt x="74" y="598"/>
                    </a:lnTo>
                    <a:lnTo>
                      <a:pt x="74" y="616"/>
                    </a:lnTo>
                    <a:lnTo>
                      <a:pt x="76" y="634"/>
                    </a:lnTo>
                    <a:lnTo>
                      <a:pt x="75" y="651"/>
                    </a:lnTo>
                    <a:lnTo>
                      <a:pt x="75" y="670"/>
                    </a:lnTo>
                    <a:lnTo>
                      <a:pt x="74" y="689"/>
                    </a:lnTo>
                    <a:lnTo>
                      <a:pt x="75" y="708"/>
                    </a:lnTo>
                    <a:lnTo>
                      <a:pt x="76" y="726"/>
                    </a:lnTo>
                    <a:lnTo>
                      <a:pt x="77" y="744"/>
                    </a:lnTo>
                    <a:lnTo>
                      <a:pt x="76" y="762"/>
                    </a:lnTo>
                    <a:lnTo>
                      <a:pt x="77" y="780"/>
                    </a:lnTo>
                    <a:lnTo>
                      <a:pt x="78" y="801"/>
                    </a:lnTo>
                    <a:lnTo>
                      <a:pt x="77" y="820"/>
                    </a:lnTo>
                    <a:lnTo>
                      <a:pt x="76" y="838"/>
                    </a:lnTo>
                    <a:lnTo>
                      <a:pt x="77" y="856"/>
                    </a:lnTo>
                    <a:lnTo>
                      <a:pt x="78" y="875"/>
                    </a:lnTo>
                    <a:lnTo>
                      <a:pt x="78" y="894"/>
                    </a:lnTo>
                    <a:lnTo>
                      <a:pt x="78" y="915"/>
                    </a:lnTo>
                    <a:lnTo>
                      <a:pt x="78" y="933"/>
                    </a:lnTo>
                    <a:lnTo>
                      <a:pt x="79" y="954"/>
                    </a:lnTo>
                    <a:lnTo>
                      <a:pt x="78" y="973"/>
                    </a:lnTo>
                    <a:lnTo>
                      <a:pt x="79" y="992"/>
                    </a:lnTo>
                    <a:lnTo>
                      <a:pt x="78" y="1012"/>
                    </a:lnTo>
                    <a:lnTo>
                      <a:pt x="78" y="1031"/>
                    </a:lnTo>
                    <a:lnTo>
                      <a:pt x="79" y="1053"/>
                    </a:lnTo>
                    <a:lnTo>
                      <a:pt x="80" y="1072"/>
                    </a:lnTo>
                    <a:lnTo>
                      <a:pt x="79" y="1091"/>
                    </a:lnTo>
                    <a:lnTo>
                      <a:pt x="80" y="1111"/>
                    </a:lnTo>
                    <a:lnTo>
                      <a:pt x="79" y="1133"/>
                    </a:lnTo>
                    <a:lnTo>
                      <a:pt x="79" y="1154"/>
                    </a:lnTo>
                    <a:lnTo>
                      <a:pt x="81" y="1176"/>
                    </a:lnTo>
                    <a:lnTo>
                      <a:pt x="81" y="1197"/>
                    </a:lnTo>
                    <a:lnTo>
                      <a:pt x="82" y="1218"/>
                    </a:lnTo>
                    <a:lnTo>
                      <a:pt x="82" y="1241"/>
                    </a:lnTo>
                    <a:lnTo>
                      <a:pt x="82" y="1262"/>
                    </a:lnTo>
                    <a:lnTo>
                      <a:pt x="83" y="1283"/>
                    </a:lnTo>
                    <a:lnTo>
                      <a:pt x="82" y="1307"/>
                    </a:lnTo>
                    <a:lnTo>
                      <a:pt x="83" y="1328"/>
                    </a:lnTo>
                    <a:lnTo>
                      <a:pt x="84" y="1351"/>
                    </a:lnTo>
                    <a:lnTo>
                      <a:pt x="84" y="1374"/>
                    </a:lnTo>
                    <a:lnTo>
                      <a:pt x="84" y="1395"/>
                    </a:lnTo>
                    <a:lnTo>
                      <a:pt x="82" y="1418"/>
                    </a:lnTo>
                    <a:lnTo>
                      <a:pt x="83" y="1441"/>
                    </a:lnTo>
                    <a:lnTo>
                      <a:pt x="83" y="1464"/>
                    </a:lnTo>
                    <a:lnTo>
                      <a:pt x="84" y="1487"/>
                    </a:lnTo>
                    <a:lnTo>
                      <a:pt x="86" y="1508"/>
                    </a:lnTo>
                    <a:lnTo>
                      <a:pt x="87" y="1532"/>
                    </a:lnTo>
                    <a:lnTo>
                      <a:pt x="86" y="1556"/>
                    </a:lnTo>
                    <a:lnTo>
                      <a:pt x="86" y="1579"/>
                    </a:lnTo>
                    <a:lnTo>
                      <a:pt x="87" y="1601"/>
                    </a:lnTo>
                    <a:lnTo>
                      <a:pt x="86" y="1626"/>
                    </a:lnTo>
                    <a:lnTo>
                      <a:pt x="88" y="1650"/>
                    </a:lnTo>
                    <a:lnTo>
                      <a:pt x="89" y="1672"/>
                    </a:lnTo>
                    <a:lnTo>
                      <a:pt x="88" y="1697"/>
                    </a:lnTo>
                    <a:lnTo>
                      <a:pt x="89" y="1721"/>
                    </a:lnTo>
                    <a:lnTo>
                      <a:pt x="89" y="1744"/>
                    </a:lnTo>
                    <a:lnTo>
                      <a:pt x="89" y="1768"/>
                    </a:lnTo>
                    <a:lnTo>
                      <a:pt x="90" y="1793"/>
                    </a:lnTo>
                    <a:lnTo>
                      <a:pt x="90" y="1816"/>
                    </a:lnTo>
                    <a:lnTo>
                      <a:pt x="91" y="1841"/>
                    </a:lnTo>
                    <a:lnTo>
                      <a:pt x="90" y="1869"/>
                    </a:lnTo>
                    <a:lnTo>
                      <a:pt x="90" y="1891"/>
                    </a:lnTo>
                    <a:lnTo>
                      <a:pt x="90" y="1918"/>
                    </a:lnTo>
                    <a:lnTo>
                      <a:pt x="93" y="1945"/>
                    </a:lnTo>
                    <a:lnTo>
                      <a:pt x="91" y="1971"/>
                    </a:lnTo>
                    <a:lnTo>
                      <a:pt x="93" y="1999"/>
                    </a:lnTo>
                    <a:lnTo>
                      <a:pt x="91" y="2027"/>
                    </a:lnTo>
                    <a:lnTo>
                      <a:pt x="91" y="2051"/>
                    </a:lnTo>
                    <a:lnTo>
                      <a:pt x="93" y="2078"/>
                    </a:lnTo>
                    <a:lnTo>
                      <a:pt x="94" y="2107"/>
                    </a:lnTo>
                    <a:lnTo>
                      <a:pt x="95" y="2136"/>
                    </a:lnTo>
                    <a:lnTo>
                      <a:pt x="95" y="2161"/>
                    </a:lnTo>
                    <a:lnTo>
                      <a:pt x="94" y="2189"/>
                    </a:lnTo>
                    <a:lnTo>
                      <a:pt x="95" y="2215"/>
                    </a:lnTo>
                    <a:lnTo>
                      <a:pt x="97" y="2243"/>
                    </a:lnTo>
                    <a:lnTo>
                      <a:pt x="96" y="2271"/>
                    </a:lnTo>
                    <a:lnTo>
                      <a:pt x="96" y="2300"/>
                    </a:lnTo>
                    <a:lnTo>
                      <a:pt x="95" y="2328"/>
                    </a:lnTo>
                    <a:lnTo>
                      <a:pt x="97" y="2356"/>
                    </a:lnTo>
                    <a:lnTo>
                      <a:pt x="97" y="2385"/>
                    </a:lnTo>
                    <a:lnTo>
                      <a:pt x="98" y="2414"/>
                    </a:lnTo>
                    <a:lnTo>
                      <a:pt x="97" y="2443"/>
                    </a:lnTo>
                    <a:lnTo>
                      <a:pt x="96" y="2469"/>
                    </a:lnTo>
                    <a:lnTo>
                      <a:pt x="97" y="2499"/>
                    </a:lnTo>
                    <a:lnTo>
                      <a:pt x="98" y="2528"/>
                    </a:lnTo>
                    <a:lnTo>
                      <a:pt x="100" y="2558"/>
                    </a:lnTo>
                    <a:lnTo>
                      <a:pt x="100" y="2586"/>
                    </a:lnTo>
                    <a:lnTo>
                      <a:pt x="100" y="2615"/>
                    </a:lnTo>
                    <a:lnTo>
                      <a:pt x="99" y="2645"/>
                    </a:lnTo>
                    <a:lnTo>
                      <a:pt x="101" y="2674"/>
                    </a:lnTo>
                    <a:lnTo>
                      <a:pt x="102" y="2706"/>
                    </a:lnTo>
                    <a:lnTo>
                      <a:pt x="102" y="2735"/>
                    </a:lnTo>
                    <a:lnTo>
                      <a:pt x="96" y="2736"/>
                    </a:lnTo>
                    <a:lnTo>
                      <a:pt x="89" y="2735"/>
                    </a:lnTo>
                    <a:lnTo>
                      <a:pt x="84" y="2736"/>
                    </a:lnTo>
                    <a:lnTo>
                      <a:pt x="79" y="2736"/>
                    </a:lnTo>
                    <a:lnTo>
                      <a:pt x="75" y="2737"/>
                    </a:lnTo>
                    <a:lnTo>
                      <a:pt x="67" y="2737"/>
                    </a:lnTo>
                    <a:lnTo>
                      <a:pt x="61" y="2737"/>
                    </a:lnTo>
                    <a:lnTo>
                      <a:pt x="55" y="2738"/>
                    </a:lnTo>
                    <a:lnTo>
                      <a:pt x="49" y="2738"/>
                    </a:lnTo>
                    <a:lnTo>
                      <a:pt x="41" y="2738"/>
                    </a:lnTo>
                    <a:lnTo>
                      <a:pt x="38" y="2739"/>
                    </a:lnTo>
                    <a:lnTo>
                      <a:pt x="30" y="2739"/>
                    </a:lnTo>
                    <a:lnTo>
                      <a:pt x="27" y="2739"/>
                    </a:lnTo>
                    <a:lnTo>
                      <a:pt x="20" y="2740"/>
                    </a:lnTo>
                    <a:lnTo>
                      <a:pt x="13" y="2740"/>
                    </a:lnTo>
                    <a:lnTo>
                      <a:pt x="7" y="2742"/>
                    </a:lnTo>
                    <a:lnTo>
                      <a:pt x="8" y="2713"/>
                    </a:lnTo>
                    <a:lnTo>
                      <a:pt x="7" y="2681"/>
                    </a:lnTo>
                    <a:lnTo>
                      <a:pt x="7" y="2653"/>
                    </a:lnTo>
                    <a:lnTo>
                      <a:pt x="8" y="2623"/>
                    </a:lnTo>
                    <a:lnTo>
                      <a:pt x="8" y="2593"/>
                    </a:lnTo>
                    <a:lnTo>
                      <a:pt x="8" y="2564"/>
                    </a:lnTo>
                    <a:lnTo>
                      <a:pt x="8" y="2537"/>
                    </a:lnTo>
                    <a:lnTo>
                      <a:pt x="7" y="2508"/>
                    </a:lnTo>
                    <a:lnTo>
                      <a:pt x="7" y="2478"/>
                    </a:lnTo>
                    <a:lnTo>
                      <a:pt x="7" y="2449"/>
                    </a:lnTo>
                    <a:lnTo>
                      <a:pt x="6" y="2421"/>
                    </a:lnTo>
                    <a:lnTo>
                      <a:pt x="6" y="2391"/>
                    </a:lnTo>
                    <a:lnTo>
                      <a:pt x="7" y="2363"/>
                    </a:lnTo>
                    <a:lnTo>
                      <a:pt x="9" y="2334"/>
                    </a:lnTo>
                    <a:lnTo>
                      <a:pt x="7" y="2307"/>
                    </a:lnTo>
                    <a:lnTo>
                      <a:pt x="6" y="2278"/>
                    </a:lnTo>
                    <a:lnTo>
                      <a:pt x="8" y="2251"/>
                    </a:lnTo>
                    <a:lnTo>
                      <a:pt x="8" y="2224"/>
                    </a:lnTo>
                    <a:lnTo>
                      <a:pt x="7" y="2196"/>
                    </a:lnTo>
                    <a:lnTo>
                      <a:pt x="6" y="2167"/>
                    </a:lnTo>
                    <a:lnTo>
                      <a:pt x="7" y="2142"/>
                    </a:lnTo>
                    <a:lnTo>
                      <a:pt x="6" y="2113"/>
                    </a:lnTo>
                    <a:lnTo>
                      <a:pt x="7" y="2086"/>
                    </a:lnTo>
                    <a:lnTo>
                      <a:pt x="7" y="2059"/>
                    </a:lnTo>
                    <a:lnTo>
                      <a:pt x="6" y="2033"/>
                    </a:lnTo>
                    <a:lnTo>
                      <a:pt x="6" y="2006"/>
                    </a:lnTo>
                    <a:lnTo>
                      <a:pt x="6" y="1979"/>
                    </a:lnTo>
                    <a:lnTo>
                      <a:pt x="7" y="1952"/>
                    </a:lnTo>
                    <a:lnTo>
                      <a:pt x="7" y="1926"/>
                    </a:lnTo>
                    <a:lnTo>
                      <a:pt x="6" y="1900"/>
                    </a:lnTo>
                    <a:lnTo>
                      <a:pt x="5" y="1875"/>
                    </a:lnTo>
                    <a:lnTo>
                      <a:pt x="6" y="1848"/>
                    </a:lnTo>
                    <a:lnTo>
                      <a:pt x="7" y="1825"/>
                    </a:lnTo>
                    <a:lnTo>
                      <a:pt x="6" y="1800"/>
                    </a:lnTo>
                    <a:lnTo>
                      <a:pt x="7" y="1776"/>
                    </a:lnTo>
                    <a:lnTo>
                      <a:pt x="5" y="1752"/>
                    </a:lnTo>
                    <a:lnTo>
                      <a:pt x="5" y="1729"/>
                    </a:lnTo>
                    <a:lnTo>
                      <a:pt x="4" y="1704"/>
                    </a:lnTo>
                    <a:lnTo>
                      <a:pt x="4" y="1681"/>
                    </a:lnTo>
                    <a:lnTo>
                      <a:pt x="6" y="1657"/>
                    </a:lnTo>
                    <a:lnTo>
                      <a:pt x="5" y="1632"/>
                    </a:lnTo>
                    <a:lnTo>
                      <a:pt x="5" y="1611"/>
                    </a:lnTo>
                    <a:lnTo>
                      <a:pt x="5" y="1588"/>
                    </a:lnTo>
                    <a:lnTo>
                      <a:pt x="4" y="1564"/>
                    </a:lnTo>
                    <a:lnTo>
                      <a:pt x="5" y="1540"/>
                    </a:lnTo>
                    <a:lnTo>
                      <a:pt x="5" y="1518"/>
                    </a:lnTo>
                    <a:lnTo>
                      <a:pt x="4" y="1496"/>
                    </a:lnTo>
                    <a:lnTo>
                      <a:pt x="4" y="1472"/>
                    </a:lnTo>
                    <a:lnTo>
                      <a:pt x="5" y="1448"/>
                    </a:lnTo>
                    <a:lnTo>
                      <a:pt x="4" y="1427"/>
                    </a:lnTo>
                    <a:lnTo>
                      <a:pt x="6" y="1403"/>
                    </a:lnTo>
                    <a:lnTo>
                      <a:pt x="4" y="1381"/>
                    </a:lnTo>
                    <a:lnTo>
                      <a:pt x="5" y="1360"/>
                    </a:lnTo>
                    <a:lnTo>
                      <a:pt x="5" y="1335"/>
                    </a:lnTo>
                    <a:lnTo>
                      <a:pt x="5" y="1313"/>
                    </a:lnTo>
                    <a:lnTo>
                      <a:pt x="6" y="1293"/>
                    </a:lnTo>
                    <a:lnTo>
                      <a:pt x="3" y="1270"/>
                    </a:lnTo>
                    <a:lnTo>
                      <a:pt x="3" y="1248"/>
                    </a:lnTo>
                    <a:lnTo>
                      <a:pt x="3" y="1226"/>
                    </a:lnTo>
                    <a:lnTo>
                      <a:pt x="3" y="1204"/>
                    </a:lnTo>
                    <a:lnTo>
                      <a:pt x="4" y="1184"/>
                    </a:lnTo>
                    <a:lnTo>
                      <a:pt x="5" y="1161"/>
                    </a:lnTo>
                    <a:lnTo>
                      <a:pt x="4" y="1141"/>
                    </a:lnTo>
                    <a:lnTo>
                      <a:pt x="3" y="1120"/>
                    </a:lnTo>
                    <a:lnTo>
                      <a:pt x="3" y="1097"/>
                    </a:lnTo>
                    <a:lnTo>
                      <a:pt x="3" y="1079"/>
                    </a:lnTo>
                    <a:lnTo>
                      <a:pt x="5" y="1059"/>
                    </a:lnTo>
                    <a:lnTo>
                      <a:pt x="4" y="1040"/>
                    </a:lnTo>
                    <a:lnTo>
                      <a:pt x="4" y="1018"/>
                    </a:lnTo>
                    <a:lnTo>
                      <a:pt x="4" y="1000"/>
                    </a:lnTo>
                    <a:lnTo>
                      <a:pt x="2" y="980"/>
                    </a:lnTo>
                    <a:lnTo>
                      <a:pt x="4" y="961"/>
                    </a:lnTo>
                    <a:lnTo>
                      <a:pt x="4" y="940"/>
                    </a:lnTo>
                    <a:lnTo>
                      <a:pt x="4" y="922"/>
                    </a:lnTo>
                    <a:lnTo>
                      <a:pt x="5" y="902"/>
                    </a:lnTo>
                    <a:lnTo>
                      <a:pt x="4" y="883"/>
                    </a:lnTo>
                    <a:lnTo>
                      <a:pt x="4" y="865"/>
                    </a:lnTo>
                    <a:lnTo>
                      <a:pt x="2" y="847"/>
                    </a:lnTo>
                    <a:lnTo>
                      <a:pt x="4" y="828"/>
                    </a:lnTo>
                    <a:lnTo>
                      <a:pt x="2" y="808"/>
                    </a:lnTo>
                    <a:lnTo>
                      <a:pt x="4" y="790"/>
                    </a:lnTo>
                    <a:lnTo>
                      <a:pt x="4" y="770"/>
                    </a:lnTo>
                    <a:lnTo>
                      <a:pt x="5" y="753"/>
                    </a:lnTo>
                    <a:lnTo>
                      <a:pt x="4" y="734"/>
                    </a:lnTo>
                    <a:lnTo>
                      <a:pt x="2" y="716"/>
                    </a:lnTo>
                    <a:lnTo>
                      <a:pt x="2" y="697"/>
                    </a:lnTo>
                    <a:lnTo>
                      <a:pt x="3" y="678"/>
                    </a:lnTo>
                    <a:lnTo>
                      <a:pt x="2" y="659"/>
                    </a:lnTo>
                    <a:lnTo>
                      <a:pt x="4" y="642"/>
                    </a:lnTo>
                    <a:lnTo>
                      <a:pt x="4" y="625"/>
                    </a:lnTo>
                    <a:lnTo>
                      <a:pt x="4" y="605"/>
                    </a:lnTo>
                    <a:lnTo>
                      <a:pt x="3" y="586"/>
                    </a:lnTo>
                    <a:lnTo>
                      <a:pt x="2" y="570"/>
                    </a:lnTo>
                    <a:lnTo>
                      <a:pt x="3" y="549"/>
                    </a:lnTo>
                    <a:lnTo>
                      <a:pt x="3" y="534"/>
                    </a:lnTo>
                    <a:lnTo>
                      <a:pt x="3" y="516"/>
                    </a:lnTo>
                    <a:lnTo>
                      <a:pt x="3" y="501"/>
                    </a:lnTo>
                    <a:lnTo>
                      <a:pt x="3" y="483"/>
                    </a:lnTo>
                    <a:lnTo>
                      <a:pt x="3" y="467"/>
                    </a:lnTo>
                    <a:lnTo>
                      <a:pt x="3" y="448"/>
                    </a:lnTo>
                    <a:lnTo>
                      <a:pt x="2" y="434"/>
                    </a:lnTo>
                    <a:lnTo>
                      <a:pt x="1" y="417"/>
                    </a:lnTo>
                    <a:lnTo>
                      <a:pt x="2" y="402"/>
                    </a:lnTo>
                    <a:lnTo>
                      <a:pt x="1" y="383"/>
                    </a:lnTo>
                    <a:lnTo>
                      <a:pt x="1" y="369"/>
                    </a:lnTo>
                    <a:lnTo>
                      <a:pt x="2" y="351"/>
                    </a:lnTo>
                    <a:lnTo>
                      <a:pt x="2" y="336"/>
                    </a:lnTo>
                    <a:lnTo>
                      <a:pt x="1" y="319"/>
                    </a:lnTo>
                    <a:lnTo>
                      <a:pt x="1" y="302"/>
                    </a:lnTo>
                    <a:lnTo>
                      <a:pt x="2" y="287"/>
                    </a:lnTo>
                    <a:lnTo>
                      <a:pt x="2" y="270"/>
                    </a:lnTo>
                    <a:lnTo>
                      <a:pt x="1" y="255"/>
                    </a:lnTo>
                    <a:lnTo>
                      <a:pt x="2" y="238"/>
                    </a:lnTo>
                    <a:lnTo>
                      <a:pt x="2" y="223"/>
                    </a:lnTo>
                    <a:lnTo>
                      <a:pt x="2" y="206"/>
                    </a:lnTo>
                    <a:lnTo>
                      <a:pt x="1" y="192"/>
                    </a:lnTo>
                    <a:lnTo>
                      <a:pt x="1" y="178"/>
                    </a:lnTo>
                    <a:lnTo>
                      <a:pt x="1" y="160"/>
                    </a:lnTo>
                    <a:lnTo>
                      <a:pt x="2" y="146"/>
                    </a:lnTo>
                    <a:lnTo>
                      <a:pt x="0" y="129"/>
                    </a:lnTo>
                    <a:lnTo>
                      <a:pt x="2" y="115"/>
                    </a:lnTo>
                    <a:lnTo>
                      <a:pt x="1" y="99"/>
                    </a:lnTo>
                    <a:lnTo>
                      <a:pt x="2" y="83"/>
                    </a:lnTo>
                    <a:lnTo>
                      <a:pt x="2" y="66"/>
                    </a:lnTo>
                    <a:lnTo>
                      <a:pt x="1" y="53"/>
                    </a:lnTo>
                    <a:lnTo>
                      <a:pt x="1" y="37"/>
                    </a:lnTo>
                    <a:lnTo>
                      <a:pt x="0" y="21"/>
                    </a:lnTo>
                    <a:lnTo>
                      <a:pt x="0" y="7"/>
                    </a:lnTo>
                  </a:path>
                </a:pathLst>
              </a:custGeom>
              <a:solidFill>
                <a:srgbClr val="CCCCC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19" name="Freeform 39"/>
              <p:cNvSpPr>
                <a:spLocks/>
              </p:cNvSpPr>
              <p:nvPr/>
            </p:nvSpPr>
            <p:spPr bwMode="auto">
              <a:xfrm>
                <a:off x="2500" y="1247"/>
                <a:ext cx="535" cy="125"/>
              </a:xfrm>
              <a:custGeom>
                <a:avLst/>
                <a:gdLst>
                  <a:gd name="T0" fmla="*/ 18 w 535"/>
                  <a:gd name="T1" fmla="*/ 48 h 125"/>
                  <a:gd name="T2" fmla="*/ 41 w 535"/>
                  <a:gd name="T3" fmla="*/ 45 h 125"/>
                  <a:gd name="T4" fmla="*/ 65 w 535"/>
                  <a:gd name="T5" fmla="*/ 43 h 125"/>
                  <a:gd name="T6" fmla="*/ 91 w 535"/>
                  <a:gd name="T7" fmla="*/ 41 h 125"/>
                  <a:gd name="T8" fmla="*/ 115 w 535"/>
                  <a:gd name="T9" fmla="*/ 39 h 125"/>
                  <a:gd name="T10" fmla="*/ 139 w 535"/>
                  <a:gd name="T11" fmla="*/ 36 h 125"/>
                  <a:gd name="T12" fmla="*/ 162 w 535"/>
                  <a:gd name="T13" fmla="*/ 34 h 125"/>
                  <a:gd name="T14" fmla="*/ 187 w 535"/>
                  <a:gd name="T15" fmla="*/ 30 h 125"/>
                  <a:gd name="T16" fmla="*/ 212 w 535"/>
                  <a:gd name="T17" fmla="*/ 30 h 125"/>
                  <a:gd name="T18" fmla="*/ 237 w 535"/>
                  <a:gd name="T19" fmla="*/ 27 h 125"/>
                  <a:gd name="T20" fmla="*/ 262 w 535"/>
                  <a:gd name="T21" fmla="*/ 24 h 125"/>
                  <a:gd name="T22" fmla="*/ 288 w 535"/>
                  <a:gd name="T23" fmla="*/ 23 h 125"/>
                  <a:gd name="T24" fmla="*/ 311 w 535"/>
                  <a:gd name="T25" fmla="*/ 21 h 125"/>
                  <a:gd name="T26" fmla="*/ 336 w 535"/>
                  <a:gd name="T27" fmla="*/ 18 h 125"/>
                  <a:gd name="T28" fmla="*/ 360 w 535"/>
                  <a:gd name="T29" fmla="*/ 17 h 125"/>
                  <a:gd name="T30" fmla="*/ 385 w 535"/>
                  <a:gd name="T31" fmla="*/ 14 h 125"/>
                  <a:gd name="T32" fmla="*/ 411 w 535"/>
                  <a:gd name="T33" fmla="*/ 10 h 125"/>
                  <a:gd name="T34" fmla="*/ 435 w 535"/>
                  <a:gd name="T35" fmla="*/ 8 h 125"/>
                  <a:gd name="T36" fmla="*/ 460 w 535"/>
                  <a:gd name="T37" fmla="*/ 6 h 125"/>
                  <a:gd name="T38" fmla="*/ 487 w 535"/>
                  <a:gd name="T39" fmla="*/ 3 h 125"/>
                  <a:gd name="T40" fmla="*/ 511 w 535"/>
                  <a:gd name="T41" fmla="*/ 0 h 125"/>
                  <a:gd name="T42" fmla="*/ 527 w 535"/>
                  <a:gd name="T43" fmla="*/ 4 h 125"/>
                  <a:gd name="T44" fmla="*/ 528 w 535"/>
                  <a:gd name="T45" fmla="*/ 19 h 125"/>
                  <a:gd name="T46" fmla="*/ 529 w 535"/>
                  <a:gd name="T47" fmla="*/ 31 h 125"/>
                  <a:gd name="T48" fmla="*/ 531 w 535"/>
                  <a:gd name="T49" fmla="*/ 44 h 125"/>
                  <a:gd name="T50" fmla="*/ 531 w 535"/>
                  <a:gd name="T51" fmla="*/ 57 h 125"/>
                  <a:gd name="T52" fmla="*/ 534 w 535"/>
                  <a:gd name="T53" fmla="*/ 72 h 125"/>
                  <a:gd name="T54" fmla="*/ 508 w 535"/>
                  <a:gd name="T55" fmla="*/ 74 h 125"/>
                  <a:gd name="T56" fmla="*/ 482 w 535"/>
                  <a:gd name="T57" fmla="*/ 78 h 125"/>
                  <a:gd name="T58" fmla="*/ 457 w 535"/>
                  <a:gd name="T59" fmla="*/ 80 h 125"/>
                  <a:gd name="T60" fmla="*/ 433 w 535"/>
                  <a:gd name="T61" fmla="*/ 83 h 125"/>
                  <a:gd name="T62" fmla="*/ 408 w 535"/>
                  <a:gd name="T63" fmla="*/ 85 h 125"/>
                  <a:gd name="T64" fmla="*/ 382 w 535"/>
                  <a:gd name="T65" fmla="*/ 88 h 125"/>
                  <a:gd name="T66" fmla="*/ 357 w 535"/>
                  <a:gd name="T67" fmla="*/ 91 h 125"/>
                  <a:gd name="T68" fmla="*/ 331 w 535"/>
                  <a:gd name="T69" fmla="*/ 94 h 125"/>
                  <a:gd name="T70" fmla="*/ 306 w 535"/>
                  <a:gd name="T71" fmla="*/ 95 h 125"/>
                  <a:gd name="T72" fmla="*/ 282 w 535"/>
                  <a:gd name="T73" fmla="*/ 97 h 125"/>
                  <a:gd name="T74" fmla="*/ 256 w 535"/>
                  <a:gd name="T75" fmla="*/ 99 h 125"/>
                  <a:gd name="T76" fmla="*/ 233 w 535"/>
                  <a:gd name="T77" fmla="*/ 100 h 125"/>
                  <a:gd name="T78" fmla="*/ 207 w 535"/>
                  <a:gd name="T79" fmla="*/ 103 h 125"/>
                  <a:gd name="T80" fmla="*/ 181 w 535"/>
                  <a:gd name="T81" fmla="*/ 106 h 125"/>
                  <a:gd name="T82" fmla="*/ 157 w 535"/>
                  <a:gd name="T83" fmla="*/ 109 h 125"/>
                  <a:gd name="T84" fmla="*/ 132 w 535"/>
                  <a:gd name="T85" fmla="*/ 112 h 125"/>
                  <a:gd name="T86" fmla="*/ 106 w 535"/>
                  <a:gd name="T87" fmla="*/ 115 h 125"/>
                  <a:gd name="T88" fmla="*/ 84 w 535"/>
                  <a:gd name="T89" fmla="*/ 117 h 125"/>
                  <a:gd name="T90" fmla="*/ 58 w 535"/>
                  <a:gd name="T91" fmla="*/ 119 h 125"/>
                  <a:gd name="T92" fmla="*/ 34 w 535"/>
                  <a:gd name="T93" fmla="*/ 121 h 125"/>
                  <a:gd name="T94" fmla="*/ 8 w 535"/>
                  <a:gd name="T95" fmla="*/ 123 h 125"/>
                  <a:gd name="T96" fmla="*/ 0 w 535"/>
                  <a:gd name="T97" fmla="*/ 115 h 125"/>
                  <a:gd name="T98" fmla="*/ 1 w 535"/>
                  <a:gd name="T99" fmla="*/ 101 h 125"/>
                  <a:gd name="T100" fmla="*/ 0 w 535"/>
                  <a:gd name="T101" fmla="*/ 86 h 125"/>
                  <a:gd name="T102" fmla="*/ 0 w 535"/>
                  <a:gd name="T103" fmla="*/ 73 h 125"/>
                  <a:gd name="T104" fmla="*/ 1 w 535"/>
                  <a:gd name="T105" fmla="*/ 59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5"/>
                  <a:gd name="T160" fmla="*/ 0 h 125"/>
                  <a:gd name="T161" fmla="*/ 535 w 535"/>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5" h="125">
                    <a:moveTo>
                      <a:pt x="1" y="50"/>
                    </a:moveTo>
                    <a:lnTo>
                      <a:pt x="8" y="49"/>
                    </a:lnTo>
                    <a:lnTo>
                      <a:pt x="18" y="48"/>
                    </a:lnTo>
                    <a:lnTo>
                      <a:pt x="25" y="47"/>
                    </a:lnTo>
                    <a:lnTo>
                      <a:pt x="33" y="47"/>
                    </a:lnTo>
                    <a:lnTo>
                      <a:pt x="41" y="45"/>
                    </a:lnTo>
                    <a:lnTo>
                      <a:pt x="50" y="45"/>
                    </a:lnTo>
                    <a:lnTo>
                      <a:pt x="58" y="44"/>
                    </a:lnTo>
                    <a:lnTo>
                      <a:pt x="65" y="43"/>
                    </a:lnTo>
                    <a:lnTo>
                      <a:pt x="76" y="43"/>
                    </a:lnTo>
                    <a:lnTo>
                      <a:pt x="83" y="42"/>
                    </a:lnTo>
                    <a:lnTo>
                      <a:pt x="91" y="41"/>
                    </a:lnTo>
                    <a:lnTo>
                      <a:pt x="98" y="41"/>
                    </a:lnTo>
                    <a:lnTo>
                      <a:pt x="105" y="40"/>
                    </a:lnTo>
                    <a:lnTo>
                      <a:pt x="115" y="39"/>
                    </a:lnTo>
                    <a:lnTo>
                      <a:pt x="122" y="38"/>
                    </a:lnTo>
                    <a:lnTo>
                      <a:pt x="130" y="37"/>
                    </a:lnTo>
                    <a:lnTo>
                      <a:pt x="139" y="36"/>
                    </a:lnTo>
                    <a:lnTo>
                      <a:pt x="147" y="35"/>
                    </a:lnTo>
                    <a:lnTo>
                      <a:pt x="156" y="35"/>
                    </a:lnTo>
                    <a:lnTo>
                      <a:pt x="162" y="34"/>
                    </a:lnTo>
                    <a:lnTo>
                      <a:pt x="172" y="33"/>
                    </a:lnTo>
                    <a:lnTo>
                      <a:pt x="180" y="32"/>
                    </a:lnTo>
                    <a:lnTo>
                      <a:pt x="187" y="30"/>
                    </a:lnTo>
                    <a:lnTo>
                      <a:pt x="197" y="30"/>
                    </a:lnTo>
                    <a:lnTo>
                      <a:pt x="203" y="31"/>
                    </a:lnTo>
                    <a:lnTo>
                      <a:pt x="212" y="30"/>
                    </a:lnTo>
                    <a:lnTo>
                      <a:pt x="222" y="29"/>
                    </a:lnTo>
                    <a:lnTo>
                      <a:pt x="229" y="28"/>
                    </a:lnTo>
                    <a:lnTo>
                      <a:pt x="237" y="27"/>
                    </a:lnTo>
                    <a:lnTo>
                      <a:pt x="245" y="26"/>
                    </a:lnTo>
                    <a:lnTo>
                      <a:pt x="254" y="25"/>
                    </a:lnTo>
                    <a:lnTo>
                      <a:pt x="262" y="24"/>
                    </a:lnTo>
                    <a:lnTo>
                      <a:pt x="270" y="23"/>
                    </a:lnTo>
                    <a:lnTo>
                      <a:pt x="280" y="23"/>
                    </a:lnTo>
                    <a:lnTo>
                      <a:pt x="288" y="23"/>
                    </a:lnTo>
                    <a:lnTo>
                      <a:pt x="295" y="22"/>
                    </a:lnTo>
                    <a:lnTo>
                      <a:pt x="303" y="22"/>
                    </a:lnTo>
                    <a:lnTo>
                      <a:pt x="311" y="21"/>
                    </a:lnTo>
                    <a:lnTo>
                      <a:pt x="320" y="20"/>
                    </a:lnTo>
                    <a:lnTo>
                      <a:pt x="328" y="19"/>
                    </a:lnTo>
                    <a:lnTo>
                      <a:pt x="336" y="18"/>
                    </a:lnTo>
                    <a:lnTo>
                      <a:pt x="344" y="17"/>
                    </a:lnTo>
                    <a:lnTo>
                      <a:pt x="353" y="17"/>
                    </a:lnTo>
                    <a:lnTo>
                      <a:pt x="360" y="17"/>
                    </a:lnTo>
                    <a:lnTo>
                      <a:pt x="370" y="17"/>
                    </a:lnTo>
                    <a:lnTo>
                      <a:pt x="377" y="16"/>
                    </a:lnTo>
                    <a:lnTo>
                      <a:pt x="385" y="14"/>
                    </a:lnTo>
                    <a:lnTo>
                      <a:pt x="395" y="13"/>
                    </a:lnTo>
                    <a:lnTo>
                      <a:pt x="404" y="12"/>
                    </a:lnTo>
                    <a:lnTo>
                      <a:pt x="411" y="10"/>
                    </a:lnTo>
                    <a:lnTo>
                      <a:pt x="418" y="10"/>
                    </a:lnTo>
                    <a:lnTo>
                      <a:pt x="428" y="9"/>
                    </a:lnTo>
                    <a:lnTo>
                      <a:pt x="435" y="8"/>
                    </a:lnTo>
                    <a:lnTo>
                      <a:pt x="444" y="8"/>
                    </a:lnTo>
                    <a:lnTo>
                      <a:pt x="451" y="6"/>
                    </a:lnTo>
                    <a:lnTo>
                      <a:pt x="460" y="6"/>
                    </a:lnTo>
                    <a:lnTo>
                      <a:pt x="470" y="5"/>
                    </a:lnTo>
                    <a:lnTo>
                      <a:pt x="477" y="4"/>
                    </a:lnTo>
                    <a:lnTo>
                      <a:pt x="487" y="3"/>
                    </a:lnTo>
                    <a:lnTo>
                      <a:pt x="494" y="2"/>
                    </a:lnTo>
                    <a:lnTo>
                      <a:pt x="501" y="2"/>
                    </a:lnTo>
                    <a:lnTo>
                      <a:pt x="511" y="0"/>
                    </a:lnTo>
                    <a:lnTo>
                      <a:pt x="518" y="0"/>
                    </a:lnTo>
                    <a:lnTo>
                      <a:pt x="527" y="0"/>
                    </a:lnTo>
                    <a:lnTo>
                      <a:pt x="527" y="4"/>
                    </a:lnTo>
                    <a:lnTo>
                      <a:pt x="528" y="8"/>
                    </a:lnTo>
                    <a:lnTo>
                      <a:pt x="528" y="13"/>
                    </a:lnTo>
                    <a:lnTo>
                      <a:pt x="528" y="19"/>
                    </a:lnTo>
                    <a:lnTo>
                      <a:pt x="529" y="23"/>
                    </a:lnTo>
                    <a:lnTo>
                      <a:pt x="529" y="27"/>
                    </a:lnTo>
                    <a:lnTo>
                      <a:pt x="529" y="31"/>
                    </a:lnTo>
                    <a:lnTo>
                      <a:pt x="530" y="35"/>
                    </a:lnTo>
                    <a:lnTo>
                      <a:pt x="530" y="39"/>
                    </a:lnTo>
                    <a:lnTo>
                      <a:pt x="531" y="44"/>
                    </a:lnTo>
                    <a:lnTo>
                      <a:pt x="531" y="50"/>
                    </a:lnTo>
                    <a:lnTo>
                      <a:pt x="532" y="54"/>
                    </a:lnTo>
                    <a:lnTo>
                      <a:pt x="531" y="57"/>
                    </a:lnTo>
                    <a:lnTo>
                      <a:pt x="532" y="62"/>
                    </a:lnTo>
                    <a:lnTo>
                      <a:pt x="533" y="67"/>
                    </a:lnTo>
                    <a:lnTo>
                      <a:pt x="534" y="72"/>
                    </a:lnTo>
                    <a:lnTo>
                      <a:pt x="525" y="72"/>
                    </a:lnTo>
                    <a:lnTo>
                      <a:pt x="516" y="73"/>
                    </a:lnTo>
                    <a:lnTo>
                      <a:pt x="508" y="74"/>
                    </a:lnTo>
                    <a:lnTo>
                      <a:pt x="500" y="75"/>
                    </a:lnTo>
                    <a:lnTo>
                      <a:pt x="493" y="76"/>
                    </a:lnTo>
                    <a:lnTo>
                      <a:pt x="482" y="78"/>
                    </a:lnTo>
                    <a:lnTo>
                      <a:pt x="474" y="78"/>
                    </a:lnTo>
                    <a:lnTo>
                      <a:pt x="467" y="79"/>
                    </a:lnTo>
                    <a:lnTo>
                      <a:pt x="457" y="80"/>
                    </a:lnTo>
                    <a:lnTo>
                      <a:pt x="449" y="81"/>
                    </a:lnTo>
                    <a:lnTo>
                      <a:pt x="439" y="82"/>
                    </a:lnTo>
                    <a:lnTo>
                      <a:pt x="433" y="83"/>
                    </a:lnTo>
                    <a:lnTo>
                      <a:pt x="424" y="83"/>
                    </a:lnTo>
                    <a:lnTo>
                      <a:pt x="416" y="84"/>
                    </a:lnTo>
                    <a:lnTo>
                      <a:pt x="408" y="85"/>
                    </a:lnTo>
                    <a:lnTo>
                      <a:pt x="398" y="86"/>
                    </a:lnTo>
                    <a:lnTo>
                      <a:pt x="391" y="87"/>
                    </a:lnTo>
                    <a:lnTo>
                      <a:pt x="382" y="88"/>
                    </a:lnTo>
                    <a:lnTo>
                      <a:pt x="374" y="89"/>
                    </a:lnTo>
                    <a:lnTo>
                      <a:pt x="365" y="90"/>
                    </a:lnTo>
                    <a:lnTo>
                      <a:pt x="357" y="91"/>
                    </a:lnTo>
                    <a:lnTo>
                      <a:pt x="349" y="92"/>
                    </a:lnTo>
                    <a:lnTo>
                      <a:pt x="340" y="93"/>
                    </a:lnTo>
                    <a:lnTo>
                      <a:pt x="331" y="94"/>
                    </a:lnTo>
                    <a:lnTo>
                      <a:pt x="322" y="94"/>
                    </a:lnTo>
                    <a:lnTo>
                      <a:pt x="317" y="94"/>
                    </a:lnTo>
                    <a:lnTo>
                      <a:pt x="306" y="95"/>
                    </a:lnTo>
                    <a:lnTo>
                      <a:pt x="299" y="96"/>
                    </a:lnTo>
                    <a:lnTo>
                      <a:pt x="291" y="97"/>
                    </a:lnTo>
                    <a:lnTo>
                      <a:pt x="282" y="97"/>
                    </a:lnTo>
                    <a:lnTo>
                      <a:pt x="274" y="98"/>
                    </a:lnTo>
                    <a:lnTo>
                      <a:pt x="264" y="99"/>
                    </a:lnTo>
                    <a:lnTo>
                      <a:pt x="256" y="99"/>
                    </a:lnTo>
                    <a:lnTo>
                      <a:pt x="248" y="100"/>
                    </a:lnTo>
                    <a:lnTo>
                      <a:pt x="239" y="101"/>
                    </a:lnTo>
                    <a:lnTo>
                      <a:pt x="233" y="100"/>
                    </a:lnTo>
                    <a:lnTo>
                      <a:pt x="222" y="101"/>
                    </a:lnTo>
                    <a:lnTo>
                      <a:pt x="214" y="102"/>
                    </a:lnTo>
                    <a:lnTo>
                      <a:pt x="207" y="103"/>
                    </a:lnTo>
                    <a:lnTo>
                      <a:pt x="199" y="104"/>
                    </a:lnTo>
                    <a:lnTo>
                      <a:pt x="190" y="105"/>
                    </a:lnTo>
                    <a:lnTo>
                      <a:pt x="181" y="106"/>
                    </a:lnTo>
                    <a:lnTo>
                      <a:pt x="174" y="107"/>
                    </a:lnTo>
                    <a:lnTo>
                      <a:pt x="166" y="107"/>
                    </a:lnTo>
                    <a:lnTo>
                      <a:pt x="157" y="109"/>
                    </a:lnTo>
                    <a:lnTo>
                      <a:pt x="149" y="110"/>
                    </a:lnTo>
                    <a:lnTo>
                      <a:pt x="141" y="111"/>
                    </a:lnTo>
                    <a:lnTo>
                      <a:pt x="132" y="112"/>
                    </a:lnTo>
                    <a:lnTo>
                      <a:pt x="123" y="113"/>
                    </a:lnTo>
                    <a:lnTo>
                      <a:pt x="115" y="114"/>
                    </a:lnTo>
                    <a:lnTo>
                      <a:pt x="106" y="115"/>
                    </a:lnTo>
                    <a:lnTo>
                      <a:pt x="100" y="115"/>
                    </a:lnTo>
                    <a:lnTo>
                      <a:pt x="92" y="116"/>
                    </a:lnTo>
                    <a:lnTo>
                      <a:pt x="84" y="117"/>
                    </a:lnTo>
                    <a:lnTo>
                      <a:pt x="74" y="117"/>
                    </a:lnTo>
                    <a:lnTo>
                      <a:pt x="66" y="118"/>
                    </a:lnTo>
                    <a:lnTo>
                      <a:pt x="58" y="119"/>
                    </a:lnTo>
                    <a:lnTo>
                      <a:pt x="51" y="119"/>
                    </a:lnTo>
                    <a:lnTo>
                      <a:pt x="41" y="120"/>
                    </a:lnTo>
                    <a:lnTo>
                      <a:pt x="34" y="121"/>
                    </a:lnTo>
                    <a:lnTo>
                      <a:pt x="26" y="121"/>
                    </a:lnTo>
                    <a:lnTo>
                      <a:pt x="18" y="122"/>
                    </a:lnTo>
                    <a:lnTo>
                      <a:pt x="8" y="123"/>
                    </a:lnTo>
                    <a:lnTo>
                      <a:pt x="0" y="124"/>
                    </a:lnTo>
                    <a:lnTo>
                      <a:pt x="1" y="120"/>
                    </a:lnTo>
                    <a:lnTo>
                      <a:pt x="0" y="115"/>
                    </a:lnTo>
                    <a:lnTo>
                      <a:pt x="1" y="111"/>
                    </a:lnTo>
                    <a:lnTo>
                      <a:pt x="1" y="105"/>
                    </a:lnTo>
                    <a:lnTo>
                      <a:pt x="1" y="101"/>
                    </a:lnTo>
                    <a:lnTo>
                      <a:pt x="1" y="97"/>
                    </a:lnTo>
                    <a:lnTo>
                      <a:pt x="1" y="91"/>
                    </a:lnTo>
                    <a:lnTo>
                      <a:pt x="0" y="86"/>
                    </a:lnTo>
                    <a:lnTo>
                      <a:pt x="2" y="83"/>
                    </a:lnTo>
                    <a:lnTo>
                      <a:pt x="1" y="79"/>
                    </a:lnTo>
                    <a:lnTo>
                      <a:pt x="0" y="73"/>
                    </a:lnTo>
                    <a:lnTo>
                      <a:pt x="2" y="70"/>
                    </a:lnTo>
                    <a:lnTo>
                      <a:pt x="1" y="65"/>
                    </a:lnTo>
                    <a:lnTo>
                      <a:pt x="1" y="59"/>
                    </a:lnTo>
                    <a:lnTo>
                      <a:pt x="2" y="55"/>
                    </a:lnTo>
                    <a:lnTo>
                      <a:pt x="1" y="50"/>
                    </a:lnTo>
                  </a:path>
                </a:pathLst>
              </a:custGeom>
              <a:solidFill>
                <a:srgbClr val="CCCCC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0" name="Freeform 40"/>
              <p:cNvSpPr>
                <a:spLocks/>
              </p:cNvSpPr>
              <p:nvPr/>
            </p:nvSpPr>
            <p:spPr bwMode="auto">
              <a:xfrm>
                <a:off x="2510" y="1614"/>
                <a:ext cx="566" cy="138"/>
              </a:xfrm>
              <a:custGeom>
                <a:avLst/>
                <a:gdLst>
                  <a:gd name="T0" fmla="*/ 18 w 566"/>
                  <a:gd name="T1" fmla="*/ 49 h 138"/>
                  <a:gd name="T2" fmla="*/ 43 w 566"/>
                  <a:gd name="T3" fmla="*/ 47 h 138"/>
                  <a:gd name="T4" fmla="*/ 69 w 566"/>
                  <a:gd name="T5" fmla="*/ 45 h 138"/>
                  <a:gd name="T6" fmla="*/ 96 w 566"/>
                  <a:gd name="T7" fmla="*/ 42 h 138"/>
                  <a:gd name="T8" fmla="*/ 121 w 566"/>
                  <a:gd name="T9" fmla="*/ 41 h 138"/>
                  <a:gd name="T10" fmla="*/ 146 w 566"/>
                  <a:gd name="T11" fmla="*/ 39 h 138"/>
                  <a:gd name="T12" fmla="*/ 170 w 566"/>
                  <a:gd name="T13" fmla="*/ 36 h 138"/>
                  <a:gd name="T14" fmla="*/ 199 w 566"/>
                  <a:gd name="T15" fmla="*/ 33 h 138"/>
                  <a:gd name="T16" fmla="*/ 226 w 566"/>
                  <a:gd name="T17" fmla="*/ 32 h 138"/>
                  <a:gd name="T18" fmla="*/ 249 w 566"/>
                  <a:gd name="T19" fmla="*/ 30 h 138"/>
                  <a:gd name="T20" fmla="*/ 277 w 566"/>
                  <a:gd name="T21" fmla="*/ 27 h 138"/>
                  <a:gd name="T22" fmla="*/ 303 w 566"/>
                  <a:gd name="T23" fmla="*/ 25 h 138"/>
                  <a:gd name="T24" fmla="*/ 328 w 566"/>
                  <a:gd name="T25" fmla="*/ 21 h 138"/>
                  <a:gd name="T26" fmla="*/ 355 w 566"/>
                  <a:gd name="T27" fmla="*/ 20 h 138"/>
                  <a:gd name="T28" fmla="*/ 381 w 566"/>
                  <a:gd name="T29" fmla="*/ 16 h 138"/>
                  <a:gd name="T30" fmla="*/ 408 w 566"/>
                  <a:gd name="T31" fmla="*/ 14 h 138"/>
                  <a:gd name="T32" fmla="*/ 433 w 566"/>
                  <a:gd name="T33" fmla="*/ 11 h 138"/>
                  <a:gd name="T34" fmla="*/ 459 w 566"/>
                  <a:gd name="T35" fmla="*/ 9 h 138"/>
                  <a:gd name="T36" fmla="*/ 488 w 566"/>
                  <a:gd name="T37" fmla="*/ 6 h 138"/>
                  <a:gd name="T38" fmla="*/ 514 w 566"/>
                  <a:gd name="T39" fmla="*/ 4 h 138"/>
                  <a:gd name="T40" fmla="*/ 541 w 566"/>
                  <a:gd name="T41" fmla="*/ 1 h 138"/>
                  <a:gd name="T42" fmla="*/ 558 w 566"/>
                  <a:gd name="T43" fmla="*/ 6 h 138"/>
                  <a:gd name="T44" fmla="*/ 560 w 566"/>
                  <a:gd name="T45" fmla="*/ 23 h 138"/>
                  <a:gd name="T46" fmla="*/ 561 w 566"/>
                  <a:gd name="T47" fmla="*/ 39 h 138"/>
                  <a:gd name="T48" fmla="*/ 561 w 566"/>
                  <a:gd name="T49" fmla="*/ 56 h 138"/>
                  <a:gd name="T50" fmla="*/ 563 w 566"/>
                  <a:gd name="T51" fmla="*/ 71 h 138"/>
                  <a:gd name="T52" fmla="*/ 565 w 566"/>
                  <a:gd name="T53" fmla="*/ 88 h 138"/>
                  <a:gd name="T54" fmla="*/ 539 w 566"/>
                  <a:gd name="T55" fmla="*/ 89 h 138"/>
                  <a:gd name="T56" fmla="*/ 512 w 566"/>
                  <a:gd name="T57" fmla="*/ 91 h 138"/>
                  <a:gd name="T58" fmla="*/ 484 w 566"/>
                  <a:gd name="T59" fmla="*/ 94 h 138"/>
                  <a:gd name="T60" fmla="*/ 458 w 566"/>
                  <a:gd name="T61" fmla="*/ 96 h 138"/>
                  <a:gd name="T62" fmla="*/ 431 w 566"/>
                  <a:gd name="T63" fmla="*/ 100 h 138"/>
                  <a:gd name="T64" fmla="*/ 404 w 566"/>
                  <a:gd name="T65" fmla="*/ 102 h 138"/>
                  <a:gd name="T66" fmla="*/ 377 w 566"/>
                  <a:gd name="T67" fmla="*/ 105 h 138"/>
                  <a:gd name="T68" fmla="*/ 351 w 566"/>
                  <a:gd name="T69" fmla="*/ 105 h 138"/>
                  <a:gd name="T70" fmla="*/ 326 w 566"/>
                  <a:gd name="T71" fmla="*/ 109 h 138"/>
                  <a:gd name="T72" fmla="*/ 299 w 566"/>
                  <a:gd name="T73" fmla="*/ 109 h 138"/>
                  <a:gd name="T74" fmla="*/ 273 w 566"/>
                  <a:gd name="T75" fmla="*/ 113 h 138"/>
                  <a:gd name="T76" fmla="*/ 246 w 566"/>
                  <a:gd name="T77" fmla="*/ 115 h 138"/>
                  <a:gd name="T78" fmla="*/ 219 w 566"/>
                  <a:gd name="T79" fmla="*/ 117 h 138"/>
                  <a:gd name="T80" fmla="*/ 191 w 566"/>
                  <a:gd name="T81" fmla="*/ 121 h 138"/>
                  <a:gd name="T82" fmla="*/ 166 w 566"/>
                  <a:gd name="T83" fmla="*/ 123 h 138"/>
                  <a:gd name="T84" fmla="*/ 140 w 566"/>
                  <a:gd name="T85" fmla="*/ 126 h 138"/>
                  <a:gd name="T86" fmla="*/ 115 w 566"/>
                  <a:gd name="T87" fmla="*/ 129 h 138"/>
                  <a:gd name="T88" fmla="*/ 87 w 566"/>
                  <a:gd name="T89" fmla="*/ 131 h 138"/>
                  <a:gd name="T90" fmla="*/ 60 w 566"/>
                  <a:gd name="T91" fmla="*/ 132 h 138"/>
                  <a:gd name="T92" fmla="*/ 35 w 566"/>
                  <a:gd name="T93" fmla="*/ 134 h 138"/>
                  <a:gd name="T94" fmla="*/ 9 w 566"/>
                  <a:gd name="T95" fmla="*/ 136 h 138"/>
                  <a:gd name="T96" fmla="*/ 1 w 566"/>
                  <a:gd name="T97" fmla="*/ 127 h 138"/>
                  <a:gd name="T98" fmla="*/ 3 w 566"/>
                  <a:gd name="T99" fmla="*/ 109 h 138"/>
                  <a:gd name="T100" fmla="*/ 2 w 566"/>
                  <a:gd name="T101" fmla="*/ 94 h 138"/>
                  <a:gd name="T102" fmla="*/ 1 w 566"/>
                  <a:gd name="T103" fmla="*/ 76 h 138"/>
                  <a:gd name="T104" fmla="*/ 0 w 566"/>
                  <a:gd name="T105" fmla="*/ 61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138"/>
                  <a:gd name="T161" fmla="*/ 566 w 566"/>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138">
                    <a:moveTo>
                      <a:pt x="0" y="50"/>
                    </a:moveTo>
                    <a:lnTo>
                      <a:pt x="11" y="50"/>
                    </a:lnTo>
                    <a:lnTo>
                      <a:pt x="18" y="49"/>
                    </a:lnTo>
                    <a:lnTo>
                      <a:pt x="26" y="48"/>
                    </a:lnTo>
                    <a:lnTo>
                      <a:pt x="34" y="47"/>
                    </a:lnTo>
                    <a:lnTo>
                      <a:pt x="43" y="47"/>
                    </a:lnTo>
                    <a:lnTo>
                      <a:pt x="52" y="46"/>
                    </a:lnTo>
                    <a:lnTo>
                      <a:pt x="61" y="46"/>
                    </a:lnTo>
                    <a:lnTo>
                      <a:pt x="69" y="45"/>
                    </a:lnTo>
                    <a:lnTo>
                      <a:pt x="77" y="45"/>
                    </a:lnTo>
                    <a:lnTo>
                      <a:pt x="86" y="43"/>
                    </a:lnTo>
                    <a:lnTo>
                      <a:pt x="96" y="42"/>
                    </a:lnTo>
                    <a:lnTo>
                      <a:pt x="103" y="41"/>
                    </a:lnTo>
                    <a:lnTo>
                      <a:pt x="113" y="42"/>
                    </a:lnTo>
                    <a:lnTo>
                      <a:pt x="121" y="41"/>
                    </a:lnTo>
                    <a:lnTo>
                      <a:pt x="129" y="40"/>
                    </a:lnTo>
                    <a:lnTo>
                      <a:pt x="137" y="40"/>
                    </a:lnTo>
                    <a:lnTo>
                      <a:pt x="146" y="39"/>
                    </a:lnTo>
                    <a:lnTo>
                      <a:pt x="156" y="37"/>
                    </a:lnTo>
                    <a:lnTo>
                      <a:pt x="164" y="36"/>
                    </a:lnTo>
                    <a:lnTo>
                      <a:pt x="170" y="36"/>
                    </a:lnTo>
                    <a:lnTo>
                      <a:pt x="181" y="36"/>
                    </a:lnTo>
                    <a:lnTo>
                      <a:pt x="189" y="35"/>
                    </a:lnTo>
                    <a:lnTo>
                      <a:pt x="199" y="33"/>
                    </a:lnTo>
                    <a:lnTo>
                      <a:pt x="207" y="33"/>
                    </a:lnTo>
                    <a:lnTo>
                      <a:pt x="216" y="32"/>
                    </a:lnTo>
                    <a:lnTo>
                      <a:pt x="226" y="32"/>
                    </a:lnTo>
                    <a:lnTo>
                      <a:pt x="234" y="32"/>
                    </a:lnTo>
                    <a:lnTo>
                      <a:pt x="241" y="31"/>
                    </a:lnTo>
                    <a:lnTo>
                      <a:pt x="249" y="30"/>
                    </a:lnTo>
                    <a:lnTo>
                      <a:pt x="258" y="29"/>
                    </a:lnTo>
                    <a:lnTo>
                      <a:pt x="269" y="28"/>
                    </a:lnTo>
                    <a:lnTo>
                      <a:pt x="277" y="27"/>
                    </a:lnTo>
                    <a:lnTo>
                      <a:pt x="285" y="27"/>
                    </a:lnTo>
                    <a:lnTo>
                      <a:pt x="296" y="25"/>
                    </a:lnTo>
                    <a:lnTo>
                      <a:pt x="303" y="25"/>
                    </a:lnTo>
                    <a:lnTo>
                      <a:pt x="311" y="24"/>
                    </a:lnTo>
                    <a:lnTo>
                      <a:pt x="320" y="23"/>
                    </a:lnTo>
                    <a:lnTo>
                      <a:pt x="328" y="21"/>
                    </a:lnTo>
                    <a:lnTo>
                      <a:pt x="338" y="21"/>
                    </a:lnTo>
                    <a:lnTo>
                      <a:pt x="347" y="21"/>
                    </a:lnTo>
                    <a:lnTo>
                      <a:pt x="355" y="20"/>
                    </a:lnTo>
                    <a:lnTo>
                      <a:pt x="364" y="19"/>
                    </a:lnTo>
                    <a:lnTo>
                      <a:pt x="372" y="18"/>
                    </a:lnTo>
                    <a:lnTo>
                      <a:pt x="381" y="16"/>
                    </a:lnTo>
                    <a:lnTo>
                      <a:pt x="389" y="15"/>
                    </a:lnTo>
                    <a:lnTo>
                      <a:pt x="399" y="15"/>
                    </a:lnTo>
                    <a:lnTo>
                      <a:pt x="408" y="14"/>
                    </a:lnTo>
                    <a:lnTo>
                      <a:pt x="418" y="13"/>
                    </a:lnTo>
                    <a:lnTo>
                      <a:pt x="425" y="12"/>
                    </a:lnTo>
                    <a:lnTo>
                      <a:pt x="433" y="11"/>
                    </a:lnTo>
                    <a:lnTo>
                      <a:pt x="445" y="10"/>
                    </a:lnTo>
                    <a:lnTo>
                      <a:pt x="451" y="10"/>
                    </a:lnTo>
                    <a:lnTo>
                      <a:pt x="459" y="9"/>
                    </a:lnTo>
                    <a:lnTo>
                      <a:pt x="469" y="8"/>
                    </a:lnTo>
                    <a:lnTo>
                      <a:pt x="479" y="8"/>
                    </a:lnTo>
                    <a:lnTo>
                      <a:pt x="488" y="6"/>
                    </a:lnTo>
                    <a:lnTo>
                      <a:pt x="497" y="7"/>
                    </a:lnTo>
                    <a:lnTo>
                      <a:pt x="505" y="6"/>
                    </a:lnTo>
                    <a:lnTo>
                      <a:pt x="514" y="4"/>
                    </a:lnTo>
                    <a:lnTo>
                      <a:pt x="523" y="3"/>
                    </a:lnTo>
                    <a:lnTo>
                      <a:pt x="531" y="3"/>
                    </a:lnTo>
                    <a:lnTo>
                      <a:pt x="541" y="1"/>
                    </a:lnTo>
                    <a:lnTo>
                      <a:pt x="549" y="1"/>
                    </a:lnTo>
                    <a:lnTo>
                      <a:pt x="558" y="0"/>
                    </a:lnTo>
                    <a:lnTo>
                      <a:pt x="558" y="6"/>
                    </a:lnTo>
                    <a:lnTo>
                      <a:pt x="558" y="11"/>
                    </a:lnTo>
                    <a:lnTo>
                      <a:pt x="559" y="18"/>
                    </a:lnTo>
                    <a:lnTo>
                      <a:pt x="560" y="23"/>
                    </a:lnTo>
                    <a:lnTo>
                      <a:pt x="559" y="29"/>
                    </a:lnTo>
                    <a:lnTo>
                      <a:pt x="560" y="35"/>
                    </a:lnTo>
                    <a:lnTo>
                      <a:pt x="561" y="39"/>
                    </a:lnTo>
                    <a:lnTo>
                      <a:pt x="561" y="44"/>
                    </a:lnTo>
                    <a:lnTo>
                      <a:pt x="561" y="49"/>
                    </a:lnTo>
                    <a:lnTo>
                      <a:pt x="561" y="56"/>
                    </a:lnTo>
                    <a:lnTo>
                      <a:pt x="563" y="61"/>
                    </a:lnTo>
                    <a:lnTo>
                      <a:pt x="563" y="67"/>
                    </a:lnTo>
                    <a:lnTo>
                      <a:pt x="563" y="71"/>
                    </a:lnTo>
                    <a:lnTo>
                      <a:pt x="564" y="78"/>
                    </a:lnTo>
                    <a:lnTo>
                      <a:pt x="565" y="82"/>
                    </a:lnTo>
                    <a:lnTo>
                      <a:pt x="565" y="88"/>
                    </a:lnTo>
                    <a:lnTo>
                      <a:pt x="557" y="88"/>
                    </a:lnTo>
                    <a:lnTo>
                      <a:pt x="548" y="88"/>
                    </a:lnTo>
                    <a:lnTo>
                      <a:pt x="539" y="89"/>
                    </a:lnTo>
                    <a:lnTo>
                      <a:pt x="531" y="90"/>
                    </a:lnTo>
                    <a:lnTo>
                      <a:pt x="521" y="91"/>
                    </a:lnTo>
                    <a:lnTo>
                      <a:pt x="512" y="91"/>
                    </a:lnTo>
                    <a:lnTo>
                      <a:pt x="504" y="92"/>
                    </a:lnTo>
                    <a:lnTo>
                      <a:pt x="493" y="93"/>
                    </a:lnTo>
                    <a:lnTo>
                      <a:pt x="484" y="94"/>
                    </a:lnTo>
                    <a:lnTo>
                      <a:pt x="476" y="95"/>
                    </a:lnTo>
                    <a:lnTo>
                      <a:pt x="466" y="95"/>
                    </a:lnTo>
                    <a:lnTo>
                      <a:pt x="458" y="96"/>
                    </a:lnTo>
                    <a:lnTo>
                      <a:pt x="449" y="98"/>
                    </a:lnTo>
                    <a:lnTo>
                      <a:pt x="442" y="99"/>
                    </a:lnTo>
                    <a:lnTo>
                      <a:pt x="431" y="100"/>
                    </a:lnTo>
                    <a:lnTo>
                      <a:pt x="423" y="100"/>
                    </a:lnTo>
                    <a:lnTo>
                      <a:pt x="412" y="100"/>
                    </a:lnTo>
                    <a:lnTo>
                      <a:pt x="404" y="102"/>
                    </a:lnTo>
                    <a:lnTo>
                      <a:pt x="396" y="103"/>
                    </a:lnTo>
                    <a:lnTo>
                      <a:pt x="388" y="103"/>
                    </a:lnTo>
                    <a:lnTo>
                      <a:pt x="377" y="105"/>
                    </a:lnTo>
                    <a:lnTo>
                      <a:pt x="369" y="105"/>
                    </a:lnTo>
                    <a:lnTo>
                      <a:pt x="360" y="106"/>
                    </a:lnTo>
                    <a:lnTo>
                      <a:pt x="351" y="105"/>
                    </a:lnTo>
                    <a:lnTo>
                      <a:pt x="344" y="106"/>
                    </a:lnTo>
                    <a:lnTo>
                      <a:pt x="335" y="108"/>
                    </a:lnTo>
                    <a:lnTo>
                      <a:pt x="326" y="109"/>
                    </a:lnTo>
                    <a:lnTo>
                      <a:pt x="318" y="109"/>
                    </a:lnTo>
                    <a:lnTo>
                      <a:pt x="308" y="109"/>
                    </a:lnTo>
                    <a:lnTo>
                      <a:pt x="299" y="109"/>
                    </a:lnTo>
                    <a:lnTo>
                      <a:pt x="290" y="111"/>
                    </a:lnTo>
                    <a:lnTo>
                      <a:pt x="281" y="112"/>
                    </a:lnTo>
                    <a:lnTo>
                      <a:pt x="273" y="113"/>
                    </a:lnTo>
                    <a:lnTo>
                      <a:pt x="263" y="113"/>
                    </a:lnTo>
                    <a:lnTo>
                      <a:pt x="255" y="114"/>
                    </a:lnTo>
                    <a:lnTo>
                      <a:pt x="246" y="115"/>
                    </a:lnTo>
                    <a:lnTo>
                      <a:pt x="238" y="115"/>
                    </a:lnTo>
                    <a:lnTo>
                      <a:pt x="227" y="116"/>
                    </a:lnTo>
                    <a:lnTo>
                      <a:pt x="219" y="117"/>
                    </a:lnTo>
                    <a:lnTo>
                      <a:pt x="210" y="118"/>
                    </a:lnTo>
                    <a:lnTo>
                      <a:pt x="201" y="119"/>
                    </a:lnTo>
                    <a:lnTo>
                      <a:pt x="191" y="121"/>
                    </a:lnTo>
                    <a:lnTo>
                      <a:pt x="182" y="122"/>
                    </a:lnTo>
                    <a:lnTo>
                      <a:pt x="175" y="123"/>
                    </a:lnTo>
                    <a:lnTo>
                      <a:pt x="166" y="123"/>
                    </a:lnTo>
                    <a:lnTo>
                      <a:pt x="156" y="124"/>
                    </a:lnTo>
                    <a:lnTo>
                      <a:pt x="148" y="125"/>
                    </a:lnTo>
                    <a:lnTo>
                      <a:pt x="140" y="126"/>
                    </a:lnTo>
                    <a:lnTo>
                      <a:pt x="132" y="127"/>
                    </a:lnTo>
                    <a:lnTo>
                      <a:pt x="122" y="128"/>
                    </a:lnTo>
                    <a:lnTo>
                      <a:pt x="115" y="129"/>
                    </a:lnTo>
                    <a:lnTo>
                      <a:pt x="105" y="129"/>
                    </a:lnTo>
                    <a:lnTo>
                      <a:pt x="98" y="130"/>
                    </a:lnTo>
                    <a:lnTo>
                      <a:pt x="87" y="131"/>
                    </a:lnTo>
                    <a:lnTo>
                      <a:pt x="79" y="131"/>
                    </a:lnTo>
                    <a:lnTo>
                      <a:pt x="70" y="132"/>
                    </a:lnTo>
                    <a:lnTo>
                      <a:pt x="60" y="132"/>
                    </a:lnTo>
                    <a:lnTo>
                      <a:pt x="52" y="133"/>
                    </a:lnTo>
                    <a:lnTo>
                      <a:pt x="43" y="133"/>
                    </a:lnTo>
                    <a:lnTo>
                      <a:pt x="35" y="134"/>
                    </a:lnTo>
                    <a:lnTo>
                      <a:pt x="26" y="135"/>
                    </a:lnTo>
                    <a:lnTo>
                      <a:pt x="19" y="135"/>
                    </a:lnTo>
                    <a:lnTo>
                      <a:pt x="9" y="136"/>
                    </a:lnTo>
                    <a:lnTo>
                      <a:pt x="1" y="137"/>
                    </a:lnTo>
                    <a:lnTo>
                      <a:pt x="1" y="131"/>
                    </a:lnTo>
                    <a:lnTo>
                      <a:pt x="1" y="127"/>
                    </a:lnTo>
                    <a:lnTo>
                      <a:pt x="1" y="121"/>
                    </a:lnTo>
                    <a:lnTo>
                      <a:pt x="2" y="115"/>
                    </a:lnTo>
                    <a:lnTo>
                      <a:pt x="3" y="109"/>
                    </a:lnTo>
                    <a:lnTo>
                      <a:pt x="2" y="103"/>
                    </a:lnTo>
                    <a:lnTo>
                      <a:pt x="1" y="99"/>
                    </a:lnTo>
                    <a:lnTo>
                      <a:pt x="2" y="94"/>
                    </a:lnTo>
                    <a:lnTo>
                      <a:pt x="2" y="88"/>
                    </a:lnTo>
                    <a:lnTo>
                      <a:pt x="1" y="81"/>
                    </a:lnTo>
                    <a:lnTo>
                      <a:pt x="1" y="76"/>
                    </a:lnTo>
                    <a:lnTo>
                      <a:pt x="1" y="71"/>
                    </a:lnTo>
                    <a:lnTo>
                      <a:pt x="0" y="67"/>
                    </a:lnTo>
                    <a:lnTo>
                      <a:pt x="0" y="61"/>
                    </a:lnTo>
                    <a:lnTo>
                      <a:pt x="1" y="57"/>
                    </a:lnTo>
                    <a:lnTo>
                      <a:pt x="0" y="50"/>
                    </a:lnTo>
                  </a:path>
                </a:pathLst>
              </a:custGeom>
              <a:solidFill>
                <a:srgbClr val="CCCCC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1" name="Freeform 41"/>
              <p:cNvSpPr>
                <a:spLocks/>
              </p:cNvSpPr>
              <p:nvPr/>
            </p:nvSpPr>
            <p:spPr bwMode="auto">
              <a:xfrm>
                <a:off x="2503" y="1169"/>
                <a:ext cx="523" cy="124"/>
              </a:xfrm>
              <a:custGeom>
                <a:avLst/>
                <a:gdLst>
                  <a:gd name="T0" fmla="*/ 67 w 523"/>
                  <a:gd name="T1" fmla="*/ 46 h 124"/>
                  <a:gd name="T2" fmla="*/ 96 w 523"/>
                  <a:gd name="T3" fmla="*/ 43 h 124"/>
                  <a:gd name="T4" fmla="*/ 125 w 523"/>
                  <a:gd name="T5" fmla="*/ 40 h 124"/>
                  <a:gd name="T6" fmla="*/ 156 w 523"/>
                  <a:gd name="T7" fmla="*/ 37 h 124"/>
                  <a:gd name="T8" fmla="*/ 184 w 523"/>
                  <a:gd name="T9" fmla="*/ 35 h 124"/>
                  <a:gd name="T10" fmla="*/ 214 w 523"/>
                  <a:gd name="T11" fmla="*/ 31 h 124"/>
                  <a:gd name="T12" fmla="*/ 242 w 523"/>
                  <a:gd name="T13" fmla="*/ 29 h 124"/>
                  <a:gd name="T14" fmla="*/ 272 w 523"/>
                  <a:gd name="T15" fmla="*/ 26 h 124"/>
                  <a:gd name="T16" fmla="*/ 300 w 523"/>
                  <a:gd name="T17" fmla="*/ 24 h 124"/>
                  <a:gd name="T18" fmla="*/ 329 w 523"/>
                  <a:gd name="T19" fmla="*/ 22 h 124"/>
                  <a:gd name="T20" fmla="*/ 359 w 523"/>
                  <a:gd name="T21" fmla="*/ 18 h 124"/>
                  <a:gd name="T22" fmla="*/ 389 w 523"/>
                  <a:gd name="T23" fmla="*/ 15 h 124"/>
                  <a:gd name="T24" fmla="*/ 419 w 523"/>
                  <a:gd name="T25" fmla="*/ 12 h 124"/>
                  <a:gd name="T26" fmla="*/ 449 w 523"/>
                  <a:gd name="T27" fmla="*/ 8 h 124"/>
                  <a:gd name="T28" fmla="*/ 480 w 523"/>
                  <a:gd name="T29" fmla="*/ 5 h 124"/>
                  <a:gd name="T30" fmla="*/ 509 w 523"/>
                  <a:gd name="T31" fmla="*/ 1 h 124"/>
                  <a:gd name="T32" fmla="*/ 515 w 523"/>
                  <a:gd name="T33" fmla="*/ 7 h 124"/>
                  <a:gd name="T34" fmla="*/ 516 w 523"/>
                  <a:gd name="T35" fmla="*/ 15 h 124"/>
                  <a:gd name="T36" fmla="*/ 517 w 523"/>
                  <a:gd name="T37" fmla="*/ 25 h 124"/>
                  <a:gd name="T38" fmla="*/ 520 w 523"/>
                  <a:gd name="T39" fmla="*/ 33 h 124"/>
                  <a:gd name="T40" fmla="*/ 520 w 523"/>
                  <a:gd name="T41" fmla="*/ 42 h 124"/>
                  <a:gd name="T42" fmla="*/ 520 w 523"/>
                  <a:gd name="T43" fmla="*/ 52 h 124"/>
                  <a:gd name="T44" fmla="*/ 521 w 523"/>
                  <a:gd name="T45" fmla="*/ 60 h 124"/>
                  <a:gd name="T46" fmla="*/ 522 w 523"/>
                  <a:gd name="T47" fmla="*/ 71 h 124"/>
                  <a:gd name="T48" fmla="*/ 498 w 523"/>
                  <a:gd name="T49" fmla="*/ 75 h 124"/>
                  <a:gd name="T50" fmla="*/ 466 w 523"/>
                  <a:gd name="T51" fmla="*/ 79 h 124"/>
                  <a:gd name="T52" fmla="*/ 431 w 523"/>
                  <a:gd name="T53" fmla="*/ 83 h 124"/>
                  <a:gd name="T54" fmla="*/ 400 w 523"/>
                  <a:gd name="T55" fmla="*/ 86 h 124"/>
                  <a:gd name="T56" fmla="*/ 365 w 523"/>
                  <a:gd name="T57" fmla="*/ 90 h 124"/>
                  <a:gd name="T58" fmla="*/ 333 w 523"/>
                  <a:gd name="T59" fmla="*/ 91 h 124"/>
                  <a:gd name="T60" fmla="*/ 299 w 523"/>
                  <a:gd name="T61" fmla="*/ 95 h 124"/>
                  <a:gd name="T62" fmla="*/ 265 w 523"/>
                  <a:gd name="T63" fmla="*/ 97 h 124"/>
                  <a:gd name="T64" fmla="*/ 232 w 523"/>
                  <a:gd name="T65" fmla="*/ 101 h 124"/>
                  <a:gd name="T66" fmla="*/ 199 w 523"/>
                  <a:gd name="T67" fmla="*/ 106 h 124"/>
                  <a:gd name="T68" fmla="*/ 167 w 523"/>
                  <a:gd name="T69" fmla="*/ 109 h 124"/>
                  <a:gd name="T70" fmla="*/ 135 w 523"/>
                  <a:gd name="T71" fmla="*/ 112 h 124"/>
                  <a:gd name="T72" fmla="*/ 102 w 523"/>
                  <a:gd name="T73" fmla="*/ 116 h 124"/>
                  <a:gd name="T74" fmla="*/ 74 w 523"/>
                  <a:gd name="T75" fmla="*/ 117 h 124"/>
                  <a:gd name="T76" fmla="*/ 40 w 523"/>
                  <a:gd name="T77" fmla="*/ 119 h 124"/>
                  <a:gd name="T78" fmla="*/ 8 w 523"/>
                  <a:gd name="T79" fmla="*/ 122 h 124"/>
                  <a:gd name="T80" fmla="*/ 5 w 523"/>
                  <a:gd name="T81" fmla="*/ 116 h 124"/>
                  <a:gd name="T82" fmla="*/ 11 w 523"/>
                  <a:gd name="T83" fmla="*/ 107 h 124"/>
                  <a:gd name="T84" fmla="*/ 17 w 523"/>
                  <a:gd name="T85" fmla="*/ 96 h 124"/>
                  <a:gd name="T86" fmla="*/ 23 w 523"/>
                  <a:gd name="T87" fmla="*/ 85 h 124"/>
                  <a:gd name="T88" fmla="*/ 28 w 523"/>
                  <a:gd name="T89" fmla="*/ 75 h 124"/>
                  <a:gd name="T90" fmla="*/ 35 w 523"/>
                  <a:gd name="T91" fmla="*/ 67 h 124"/>
                  <a:gd name="T92" fmla="*/ 39 w 523"/>
                  <a:gd name="T93" fmla="*/ 59 h 124"/>
                  <a:gd name="T94" fmla="*/ 45 w 523"/>
                  <a:gd name="T95" fmla="*/ 50 h 1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3"/>
                  <a:gd name="T145" fmla="*/ 0 h 124"/>
                  <a:gd name="T146" fmla="*/ 523 w 523"/>
                  <a:gd name="T147" fmla="*/ 124 h 1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3" h="124">
                    <a:moveTo>
                      <a:pt x="46" y="48"/>
                    </a:moveTo>
                    <a:lnTo>
                      <a:pt x="54" y="47"/>
                    </a:lnTo>
                    <a:lnTo>
                      <a:pt x="61" y="46"/>
                    </a:lnTo>
                    <a:lnTo>
                      <a:pt x="67" y="46"/>
                    </a:lnTo>
                    <a:lnTo>
                      <a:pt x="76" y="45"/>
                    </a:lnTo>
                    <a:lnTo>
                      <a:pt x="82" y="44"/>
                    </a:lnTo>
                    <a:lnTo>
                      <a:pt x="89" y="44"/>
                    </a:lnTo>
                    <a:lnTo>
                      <a:pt x="96" y="43"/>
                    </a:lnTo>
                    <a:lnTo>
                      <a:pt x="103" y="43"/>
                    </a:lnTo>
                    <a:lnTo>
                      <a:pt x="111" y="42"/>
                    </a:lnTo>
                    <a:lnTo>
                      <a:pt x="119" y="41"/>
                    </a:lnTo>
                    <a:lnTo>
                      <a:pt x="125" y="40"/>
                    </a:lnTo>
                    <a:lnTo>
                      <a:pt x="134" y="40"/>
                    </a:lnTo>
                    <a:lnTo>
                      <a:pt x="140" y="39"/>
                    </a:lnTo>
                    <a:lnTo>
                      <a:pt x="147" y="38"/>
                    </a:lnTo>
                    <a:lnTo>
                      <a:pt x="156" y="37"/>
                    </a:lnTo>
                    <a:lnTo>
                      <a:pt x="161" y="36"/>
                    </a:lnTo>
                    <a:lnTo>
                      <a:pt x="170" y="36"/>
                    </a:lnTo>
                    <a:lnTo>
                      <a:pt x="176" y="35"/>
                    </a:lnTo>
                    <a:lnTo>
                      <a:pt x="184" y="35"/>
                    </a:lnTo>
                    <a:lnTo>
                      <a:pt x="190" y="34"/>
                    </a:lnTo>
                    <a:lnTo>
                      <a:pt x="198" y="33"/>
                    </a:lnTo>
                    <a:lnTo>
                      <a:pt x="206" y="31"/>
                    </a:lnTo>
                    <a:lnTo>
                      <a:pt x="214" y="31"/>
                    </a:lnTo>
                    <a:lnTo>
                      <a:pt x="220" y="30"/>
                    </a:lnTo>
                    <a:lnTo>
                      <a:pt x="228" y="30"/>
                    </a:lnTo>
                    <a:lnTo>
                      <a:pt x="235" y="30"/>
                    </a:lnTo>
                    <a:lnTo>
                      <a:pt x="242" y="29"/>
                    </a:lnTo>
                    <a:lnTo>
                      <a:pt x="249" y="28"/>
                    </a:lnTo>
                    <a:lnTo>
                      <a:pt x="257" y="27"/>
                    </a:lnTo>
                    <a:lnTo>
                      <a:pt x="265" y="27"/>
                    </a:lnTo>
                    <a:lnTo>
                      <a:pt x="272" y="26"/>
                    </a:lnTo>
                    <a:lnTo>
                      <a:pt x="279" y="25"/>
                    </a:lnTo>
                    <a:lnTo>
                      <a:pt x="286" y="25"/>
                    </a:lnTo>
                    <a:lnTo>
                      <a:pt x="294" y="24"/>
                    </a:lnTo>
                    <a:lnTo>
                      <a:pt x="300" y="24"/>
                    </a:lnTo>
                    <a:lnTo>
                      <a:pt x="307" y="23"/>
                    </a:lnTo>
                    <a:lnTo>
                      <a:pt x="316" y="22"/>
                    </a:lnTo>
                    <a:lnTo>
                      <a:pt x="323" y="22"/>
                    </a:lnTo>
                    <a:lnTo>
                      <a:pt x="329" y="22"/>
                    </a:lnTo>
                    <a:lnTo>
                      <a:pt x="339" y="21"/>
                    </a:lnTo>
                    <a:lnTo>
                      <a:pt x="346" y="19"/>
                    </a:lnTo>
                    <a:lnTo>
                      <a:pt x="352" y="19"/>
                    </a:lnTo>
                    <a:lnTo>
                      <a:pt x="359" y="18"/>
                    </a:lnTo>
                    <a:lnTo>
                      <a:pt x="367" y="17"/>
                    </a:lnTo>
                    <a:lnTo>
                      <a:pt x="376" y="16"/>
                    </a:lnTo>
                    <a:lnTo>
                      <a:pt x="382" y="16"/>
                    </a:lnTo>
                    <a:lnTo>
                      <a:pt x="389" y="15"/>
                    </a:lnTo>
                    <a:lnTo>
                      <a:pt x="397" y="14"/>
                    </a:lnTo>
                    <a:lnTo>
                      <a:pt x="405" y="14"/>
                    </a:lnTo>
                    <a:lnTo>
                      <a:pt x="413" y="13"/>
                    </a:lnTo>
                    <a:lnTo>
                      <a:pt x="419" y="12"/>
                    </a:lnTo>
                    <a:lnTo>
                      <a:pt x="425" y="12"/>
                    </a:lnTo>
                    <a:lnTo>
                      <a:pt x="434" y="11"/>
                    </a:lnTo>
                    <a:lnTo>
                      <a:pt x="442" y="9"/>
                    </a:lnTo>
                    <a:lnTo>
                      <a:pt x="449" y="8"/>
                    </a:lnTo>
                    <a:lnTo>
                      <a:pt x="457" y="8"/>
                    </a:lnTo>
                    <a:lnTo>
                      <a:pt x="464" y="7"/>
                    </a:lnTo>
                    <a:lnTo>
                      <a:pt x="473" y="6"/>
                    </a:lnTo>
                    <a:lnTo>
                      <a:pt x="480" y="5"/>
                    </a:lnTo>
                    <a:lnTo>
                      <a:pt x="486" y="4"/>
                    </a:lnTo>
                    <a:lnTo>
                      <a:pt x="493" y="3"/>
                    </a:lnTo>
                    <a:lnTo>
                      <a:pt x="502" y="2"/>
                    </a:lnTo>
                    <a:lnTo>
                      <a:pt x="509" y="1"/>
                    </a:lnTo>
                    <a:lnTo>
                      <a:pt x="516" y="0"/>
                    </a:lnTo>
                    <a:lnTo>
                      <a:pt x="517" y="3"/>
                    </a:lnTo>
                    <a:lnTo>
                      <a:pt x="516" y="4"/>
                    </a:lnTo>
                    <a:lnTo>
                      <a:pt x="515" y="7"/>
                    </a:lnTo>
                    <a:lnTo>
                      <a:pt x="516" y="10"/>
                    </a:lnTo>
                    <a:lnTo>
                      <a:pt x="516" y="13"/>
                    </a:lnTo>
                    <a:lnTo>
                      <a:pt x="516" y="14"/>
                    </a:lnTo>
                    <a:lnTo>
                      <a:pt x="516" y="15"/>
                    </a:lnTo>
                    <a:lnTo>
                      <a:pt x="517" y="18"/>
                    </a:lnTo>
                    <a:lnTo>
                      <a:pt x="516" y="21"/>
                    </a:lnTo>
                    <a:lnTo>
                      <a:pt x="517" y="24"/>
                    </a:lnTo>
                    <a:lnTo>
                      <a:pt x="517" y="25"/>
                    </a:lnTo>
                    <a:lnTo>
                      <a:pt x="519" y="27"/>
                    </a:lnTo>
                    <a:lnTo>
                      <a:pt x="519" y="29"/>
                    </a:lnTo>
                    <a:lnTo>
                      <a:pt x="519" y="31"/>
                    </a:lnTo>
                    <a:lnTo>
                      <a:pt x="520" y="33"/>
                    </a:lnTo>
                    <a:lnTo>
                      <a:pt x="520" y="34"/>
                    </a:lnTo>
                    <a:lnTo>
                      <a:pt x="519" y="36"/>
                    </a:lnTo>
                    <a:lnTo>
                      <a:pt x="520" y="39"/>
                    </a:lnTo>
                    <a:lnTo>
                      <a:pt x="520" y="42"/>
                    </a:lnTo>
                    <a:lnTo>
                      <a:pt x="519" y="44"/>
                    </a:lnTo>
                    <a:lnTo>
                      <a:pt x="520" y="47"/>
                    </a:lnTo>
                    <a:lnTo>
                      <a:pt x="519" y="50"/>
                    </a:lnTo>
                    <a:lnTo>
                      <a:pt x="520" y="52"/>
                    </a:lnTo>
                    <a:lnTo>
                      <a:pt x="520" y="54"/>
                    </a:lnTo>
                    <a:lnTo>
                      <a:pt x="521" y="56"/>
                    </a:lnTo>
                    <a:lnTo>
                      <a:pt x="521" y="59"/>
                    </a:lnTo>
                    <a:lnTo>
                      <a:pt x="521" y="60"/>
                    </a:lnTo>
                    <a:lnTo>
                      <a:pt x="522" y="63"/>
                    </a:lnTo>
                    <a:lnTo>
                      <a:pt x="521" y="67"/>
                    </a:lnTo>
                    <a:lnTo>
                      <a:pt x="522" y="69"/>
                    </a:lnTo>
                    <a:lnTo>
                      <a:pt x="522" y="71"/>
                    </a:lnTo>
                    <a:lnTo>
                      <a:pt x="522" y="74"/>
                    </a:lnTo>
                    <a:lnTo>
                      <a:pt x="516" y="74"/>
                    </a:lnTo>
                    <a:lnTo>
                      <a:pt x="507" y="74"/>
                    </a:lnTo>
                    <a:lnTo>
                      <a:pt x="498" y="75"/>
                    </a:lnTo>
                    <a:lnTo>
                      <a:pt x="491" y="76"/>
                    </a:lnTo>
                    <a:lnTo>
                      <a:pt x="482" y="77"/>
                    </a:lnTo>
                    <a:lnTo>
                      <a:pt x="474" y="78"/>
                    </a:lnTo>
                    <a:lnTo>
                      <a:pt x="466" y="79"/>
                    </a:lnTo>
                    <a:lnTo>
                      <a:pt x="457" y="80"/>
                    </a:lnTo>
                    <a:lnTo>
                      <a:pt x="448" y="81"/>
                    </a:lnTo>
                    <a:lnTo>
                      <a:pt x="440" y="82"/>
                    </a:lnTo>
                    <a:lnTo>
                      <a:pt x="431" y="83"/>
                    </a:lnTo>
                    <a:lnTo>
                      <a:pt x="424" y="83"/>
                    </a:lnTo>
                    <a:lnTo>
                      <a:pt x="414" y="85"/>
                    </a:lnTo>
                    <a:lnTo>
                      <a:pt x="406" y="85"/>
                    </a:lnTo>
                    <a:lnTo>
                      <a:pt x="400" y="86"/>
                    </a:lnTo>
                    <a:lnTo>
                      <a:pt x="390" y="87"/>
                    </a:lnTo>
                    <a:lnTo>
                      <a:pt x="381" y="88"/>
                    </a:lnTo>
                    <a:lnTo>
                      <a:pt x="373" y="89"/>
                    </a:lnTo>
                    <a:lnTo>
                      <a:pt x="365" y="90"/>
                    </a:lnTo>
                    <a:lnTo>
                      <a:pt x="358" y="91"/>
                    </a:lnTo>
                    <a:lnTo>
                      <a:pt x="348" y="91"/>
                    </a:lnTo>
                    <a:lnTo>
                      <a:pt x="340" y="90"/>
                    </a:lnTo>
                    <a:lnTo>
                      <a:pt x="333" y="91"/>
                    </a:lnTo>
                    <a:lnTo>
                      <a:pt x="323" y="92"/>
                    </a:lnTo>
                    <a:lnTo>
                      <a:pt x="315" y="93"/>
                    </a:lnTo>
                    <a:lnTo>
                      <a:pt x="306" y="94"/>
                    </a:lnTo>
                    <a:lnTo>
                      <a:pt x="299" y="95"/>
                    </a:lnTo>
                    <a:lnTo>
                      <a:pt x="292" y="96"/>
                    </a:lnTo>
                    <a:lnTo>
                      <a:pt x="283" y="97"/>
                    </a:lnTo>
                    <a:lnTo>
                      <a:pt x="275" y="97"/>
                    </a:lnTo>
                    <a:lnTo>
                      <a:pt x="265" y="97"/>
                    </a:lnTo>
                    <a:lnTo>
                      <a:pt x="258" y="98"/>
                    </a:lnTo>
                    <a:lnTo>
                      <a:pt x="249" y="99"/>
                    </a:lnTo>
                    <a:lnTo>
                      <a:pt x="241" y="100"/>
                    </a:lnTo>
                    <a:lnTo>
                      <a:pt x="232" y="101"/>
                    </a:lnTo>
                    <a:lnTo>
                      <a:pt x="225" y="103"/>
                    </a:lnTo>
                    <a:lnTo>
                      <a:pt x="217" y="104"/>
                    </a:lnTo>
                    <a:lnTo>
                      <a:pt x="208" y="105"/>
                    </a:lnTo>
                    <a:lnTo>
                      <a:pt x="199" y="106"/>
                    </a:lnTo>
                    <a:lnTo>
                      <a:pt x="193" y="106"/>
                    </a:lnTo>
                    <a:lnTo>
                      <a:pt x="184" y="107"/>
                    </a:lnTo>
                    <a:lnTo>
                      <a:pt x="176" y="108"/>
                    </a:lnTo>
                    <a:lnTo>
                      <a:pt x="167" y="109"/>
                    </a:lnTo>
                    <a:lnTo>
                      <a:pt x="160" y="110"/>
                    </a:lnTo>
                    <a:lnTo>
                      <a:pt x="153" y="111"/>
                    </a:lnTo>
                    <a:lnTo>
                      <a:pt x="143" y="111"/>
                    </a:lnTo>
                    <a:lnTo>
                      <a:pt x="135" y="112"/>
                    </a:lnTo>
                    <a:lnTo>
                      <a:pt x="126" y="113"/>
                    </a:lnTo>
                    <a:lnTo>
                      <a:pt x="120" y="114"/>
                    </a:lnTo>
                    <a:lnTo>
                      <a:pt x="112" y="115"/>
                    </a:lnTo>
                    <a:lnTo>
                      <a:pt x="102" y="116"/>
                    </a:lnTo>
                    <a:lnTo>
                      <a:pt x="95" y="117"/>
                    </a:lnTo>
                    <a:lnTo>
                      <a:pt x="87" y="117"/>
                    </a:lnTo>
                    <a:lnTo>
                      <a:pt x="81" y="117"/>
                    </a:lnTo>
                    <a:lnTo>
                      <a:pt x="74" y="117"/>
                    </a:lnTo>
                    <a:lnTo>
                      <a:pt x="64" y="118"/>
                    </a:lnTo>
                    <a:lnTo>
                      <a:pt x="56" y="118"/>
                    </a:lnTo>
                    <a:lnTo>
                      <a:pt x="47" y="118"/>
                    </a:lnTo>
                    <a:lnTo>
                      <a:pt x="40" y="119"/>
                    </a:lnTo>
                    <a:lnTo>
                      <a:pt x="32" y="120"/>
                    </a:lnTo>
                    <a:lnTo>
                      <a:pt x="24" y="121"/>
                    </a:lnTo>
                    <a:lnTo>
                      <a:pt x="17" y="121"/>
                    </a:lnTo>
                    <a:lnTo>
                      <a:pt x="8" y="122"/>
                    </a:lnTo>
                    <a:lnTo>
                      <a:pt x="0" y="123"/>
                    </a:lnTo>
                    <a:lnTo>
                      <a:pt x="2" y="121"/>
                    </a:lnTo>
                    <a:lnTo>
                      <a:pt x="3" y="118"/>
                    </a:lnTo>
                    <a:lnTo>
                      <a:pt x="5" y="116"/>
                    </a:lnTo>
                    <a:lnTo>
                      <a:pt x="6" y="113"/>
                    </a:lnTo>
                    <a:lnTo>
                      <a:pt x="8" y="111"/>
                    </a:lnTo>
                    <a:lnTo>
                      <a:pt x="8" y="108"/>
                    </a:lnTo>
                    <a:lnTo>
                      <a:pt x="11" y="107"/>
                    </a:lnTo>
                    <a:lnTo>
                      <a:pt x="13" y="104"/>
                    </a:lnTo>
                    <a:lnTo>
                      <a:pt x="14" y="101"/>
                    </a:lnTo>
                    <a:lnTo>
                      <a:pt x="16" y="98"/>
                    </a:lnTo>
                    <a:lnTo>
                      <a:pt x="17" y="96"/>
                    </a:lnTo>
                    <a:lnTo>
                      <a:pt x="18" y="92"/>
                    </a:lnTo>
                    <a:lnTo>
                      <a:pt x="20" y="90"/>
                    </a:lnTo>
                    <a:lnTo>
                      <a:pt x="21" y="86"/>
                    </a:lnTo>
                    <a:lnTo>
                      <a:pt x="23" y="85"/>
                    </a:lnTo>
                    <a:lnTo>
                      <a:pt x="25" y="83"/>
                    </a:lnTo>
                    <a:lnTo>
                      <a:pt x="25" y="82"/>
                    </a:lnTo>
                    <a:lnTo>
                      <a:pt x="27" y="79"/>
                    </a:lnTo>
                    <a:lnTo>
                      <a:pt x="28" y="75"/>
                    </a:lnTo>
                    <a:lnTo>
                      <a:pt x="28" y="74"/>
                    </a:lnTo>
                    <a:lnTo>
                      <a:pt x="31" y="72"/>
                    </a:lnTo>
                    <a:lnTo>
                      <a:pt x="33" y="70"/>
                    </a:lnTo>
                    <a:lnTo>
                      <a:pt x="35" y="67"/>
                    </a:lnTo>
                    <a:lnTo>
                      <a:pt x="36" y="65"/>
                    </a:lnTo>
                    <a:lnTo>
                      <a:pt x="37" y="64"/>
                    </a:lnTo>
                    <a:lnTo>
                      <a:pt x="37" y="62"/>
                    </a:lnTo>
                    <a:lnTo>
                      <a:pt x="39" y="59"/>
                    </a:lnTo>
                    <a:lnTo>
                      <a:pt x="39" y="57"/>
                    </a:lnTo>
                    <a:lnTo>
                      <a:pt x="41" y="53"/>
                    </a:lnTo>
                    <a:lnTo>
                      <a:pt x="44" y="52"/>
                    </a:lnTo>
                    <a:lnTo>
                      <a:pt x="45" y="50"/>
                    </a:lnTo>
                    <a:lnTo>
                      <a:pt x="46" y="48"/>
                    </a:lnTo>
                  </a:path>
                </a:pathLst>
              </a:custGeom>
              <a:solidFill>
                <a:srgbClr val="7F7F7F"/>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2" name="Freeform 42"/>
              <p:cNvSpPr>
                <a:spLocks/>
              </p:cNvSpPr>
              <p:nvPr/>
            </p:nvSpPr>
            <p:spPr bwMode="auto">
              <a:xfrm>
                <a:off x="2518" y="3036"/>
                <a:ext cx="683" cy="132"/>
              </a:xfrm>
              <a:custGeom>
                <a:avLst/>
                <a:gdLst>
                  <a:gd name="T0" fmla="*/ 94 w 683"/>
                  <a:gd name="T1" fmla="*/ 43 h 132"/>
                  <a:gd name="T2" fmla="*/ 129 w 683"/>
                  <a:gd name="T3" fmla="*/ 41 h 132"/>
                  <a:gd name="T4" fmla="*/ 167 w 683"/>
                  <a:gd name="T5" fmla="*/ 39 h 132"/>
                  <a:gd name="T6" fmla="*/ 205 w 683"/>
                  <a:gd name="T7" fmla="*/ 37 h 132"/>
                  <a:gd name="T8" fmla="*/ 244 w 683"/>
                  <a:gd name="T9" fmla="*/ 33 h 132"/>
                  <a:gd name="T10" fmla="*/ 281 w 683"/>
                  <a:gd name="T11" fmla="*/ 31 h 132"/>
                  <a:gd name="T12" fmla="*/ 320 w 683"/>
                  <a:gd name="T13" fmla="*/ 28 h 132"/>
                  <a:gd name="T14" fmla="*/ 357 w 683"/>
                  <a:gd name="T15" fmla="*/ 25 h 132"/>
                  <a:gd name="T16" fmla="*/ 395 w 683"/>
                  <a:gd name="T17" fmla="*/ 22 h 132"/>
                  <a:gd name="T18" fmla="*/ 434 w 683"/>
                  <a:gd name="T19" fmla="*/ 20 h 132"/>
                  <a:gd name="T20" fmla="*/ 473 w 683"/>
                  <a:gd name="T21" fmla="*/ 17 h 132"/>
                  <a:gd name="T22" fmla="*/ 510 w 683"/>
                  <a:gd name="T23" fmla="*/ 13 h 132"/>
                  <a:gd name="T24" fmla="*/ 549 w 683"/>
                  <a:gd name="T25" fmla="*/ 9 h 132"/>
                  <a:gd name="T26" fmla="*/ 589 w 683"/>
                  <a:gd name="T27" fmla="*/ 7 h 132"/>
                  <a:gd name="T28" fmla="*/ 628 w 683"/>
                  <a:gd name="T29" fmla="*/ 4 h 132"/>
                  <a:gd name="T30" fmla="*/ 667 w 683"/>
                  <a:gd name="T31" fmla="*/ 1 h 132"/>
                  <a:gd name="T32" fmla="*/ 677 w 683"/>
                  <a:gd name="T33" fmla="*/ 7 h 132"/>
                  <a:gd name="T34" fmla="*/ 677 w 683"/>
                  <a:gd name="T35" fmla="*/ 17 h 132"/>
                  <a:gd name="T36" fmla="*/ 678 w 683"/>
                  <a:gd name="T37" fmla="*/ 26 h 132"/>
                  <a:gd name="T38" fmla="*/ 679 w 683"/>
                  <a:gd name="T39" fmla="*/ 36 h 132"/>
                  <a:gd name="T40" fmla="*/ 680 w 683"/>
                  <a:gd name="T41" fmla="*/ 46 h 132"/>
                  <a:gd name="T42" fmla="*/ 680 w 683"/>
                  <a:gd name="T43" fmla="*/ 57 h 132"/>
                  <a:gd name="T44" fmla="*/ 681 w 683"/>
                  <a:gd name="T45" fmla="*/ 68 h 132"/>
                  <a:gd name="T46" fmla="*/ 682 w 683"/>
                  <a:gd name="T47" fmla="*/ 78 h 132"/>
                  <a:gd name="T48" fmla="*/ 649 w 683"/>
                  <a:gd name="T49" fmla="*/ 86 h 132"/>
                  <a:gd name="T50" fmla="*/ 607 w 683"/>
                  <a:gd name="T51" fmla="*/ 87 h 132"/>
                  <a:gd name="T52" fmla="*/ 563 w 683"/>
                  <a:gd name="T53" fmla="*/ 90 h 132"/>
                  <a:gd name="T54" fmla="*/ 520 w 683"/>
                  <a:gd name="T55" fmla="*/ 93 h 132"/>
                  <a:gd name="T56" fmla="*/ 477 w 683"/>
                  <a:gd name="T57" fmla="*/ 98 h 132"/>
                  <a:gd name="T58" fmla="*/ 434 w 683"/>
                  <a:gd name="T59" fmla="*/ 101 h 132"/>
                  <a:gd name="T60" fmla="*/ 392 w 683"/>
                  <a:gd name="T61" fmla="*/ 102 h 132"/>
                  <a:gd name="T62" fmla="*/ 348 w 683"/>
                  <a:gd name="T63" fmla="*/ 105 h 132"/>
                  <a:gd name="T64" fmla="*/ 304 w 683"/>
                  <a:gd name="T65" fmla="*/ 108 h 132"/>
                  <a:gd name="T66" fmla="*/ 263 w 683"/>
                  <a:gd name="T67" fmla="*/ 111 h 132"/>
                  <a:gd name="T68" fmla="*/ 219 w 683"/>
                  <a:gd name="T69" fmla="*/ 116 h 132"/>
                  <a:gd name="T70" fmla="*/ 177 w 683"/>
                  <a:gd name="T71" fmla="*/ 119 h 132"/>
                  <a:gd name="T72" fmla="*/ 135 w 683"/>
                  <a:gd name="T73" fmla="*/ 122 h 132"/>
                  <a:gd name="T74" fmla="*/ 94 w 683"/>
                  <a:gd name="T75" fmla="*/ 124 h 132"/>
                  <a:gd name="T76" fmla="*/ 52 w 683"/>
                  <a:gd name="T77" fmla="*/ 127 h 132"/>
                  <a:gd name="T78" fmla="*/ 11 w 683"/>
                  <a:gd name="T79" fmla="*/ 130 h 132"/>
                  <a:gd name="T80" fmla="*/ 7 w 683"/>
                  <a:gd name="T81" fmla="*/ 122 h 132"/>
                  <a:gd name="T82" fmla="*/ 18 w 683"/>
                  <a:gd name="T83" fmla="*/ 109 h 132"/>
                  <a:gd name="T84" fmla="*/ 26 w 683"/>
                  <a:gd name="T85" fmla="*/ 100 h 132"/>
                  <a:gd name="T86" fmla="*/ 32 w 683"/>
                  <a:gd name="T87" fmla="*/ 89 h 132"/>
                  <a:gd name="T88" fmla="*/ 41 w 683"/>
                  <a:gd name="T89" fmla="*/ 78 h 132"/>
                  <a:gd name="T90" fmla="*/ 49 w 683"/>
                  <a:gd name="T91" fmla="*/ 68 h 132"/>
                  <a:gd name="T92" fmla="*/ 55 w 683"/>
                  <a:gd name="T93" fmla="*/ 59 h 132"/>
                  <a:gd name="T94" fmla="*/ 63 w 683"/>
                  <a:gd name="T95" fmla="*/ 48 h 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32"/>
                  <a:gd name="T146" fmla="*/ 683 w 683"/>
                  <a:gd name="T147" fmla="*/ 132 h 1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32">
                    <a:moveTo>
                      <a:pt x="65" y="45"/>
                    </a:moveTo>
                    <a:lnTo>
                      <a:pt x="75" y="46"/>
                    </a:lnTo>
                    <a:lnTo>
                      <a:pt x="84" y="44"/>
                    </a:lnTo>
                    <a:lnTo>
                      <a:pt x="94" y="43"/>
                    </a:lnTo>
                    <a:lnTo>
                      <a:pt x="102" y="43"/>
                    </a:lnTo>
                    <a:lnTo>
                      <a:pt x="113" y="43"/>
                    </a:lnTo>
                    <a:lnTo>
                      <a:pt x="121" y="42"/>
                    </a:lnTo>
                    <a:lnTo>
                      <a:pt x="129" y="41"/>
                    </a:lnTo>
                    <a:lnTo>
                      <a:pt x="140" y="40"/>
                    </a:lnTo>
                    <a:lnTo>
                      <a:pt x="149" y="40"/>
                    </a:lnTo>
                    <a:lnTo>
                      <a:pt x="159" y="40"/>
                    </a:lnTo>
                    <a:lnTo>
                      <a:pt x="167" y="39"/>
                    </a:lnTo>
                    <a:lnTo>
                      <a:pt x="178" y="38"/>
                    </a:lnTo>
                    <a:lnTo>
                      <a:pt x="188" y="38"/>
                    </a:lnTo>
                    <a:lnTo>
                      <a:pt x="196" y="37"/>
                    </a:lnTo>
                    <a:lnTo>
                      <a:pt x="205" y="37"/>
                    </a:lnTo>
                    <a:lnTo>
                      <a:pt x="216" y="36"/>
                    </a:lnTo>
                    <a:lnTo>
                      <a:pt x="225" y="35"/>
                    </a:lnTo>
                    <a:lnTo>
                      <a:pt x="234" y="34"/>
                    </a:lnTo>
                    <a:lnTo>
                      <a:pt x="244" y="33"/>
                    </a:lnTo>
                    <a:lnTo>
                      <a:pt x="254" y="32"/>
                    </a:lnTo>
                    <a:lnTo>
                      <a:pt x="262" y="31"/>
                    </a:lnTo>
                    <a:lnTo>
                      <a:pt x="272" y="32"/>
                    </a:lnTo>
                    <a:lnTo>
                      <a:pt x="281" y="31"/>
                    </a:lnTo>
                    <a:lnTo>
                      <a:pt x="290" y="30"/>
                    </a:lnTo>
                    <a:lnTo>
                      <a:pt x="301" y="28"/>
                    </a:lnTo>
                    <a:lnTo>
                      <a:pt x="308" y="29"/>
                    </a:lnTo>
                    <a:lnTo>
                      <a:pt x="320" y="28"/>
                    </a:lnTo>
                    <a:lnTo>
                      <a:pt x="329" y="27"/>
                    </a:lnTo>
                    <a:lnTo>
                      <a:pt x="338" y="26"/>
                    </a:lnTo>
                    <a:lnTo>
                      <a:pt x="347" y="26"/>
                    </a:lnTo>
                    <a:lnTo>
                      <a:pt x="357" y="25"/>
                    </a:lnTo>
                    <a:lnTo>
                      <a:pt x="367" y="23"/>
                    </a:lnTo>
                    <a:lnTo>
                      <a:pt x="375" y="23"/>
                    </a:lnTo>
                    <a:lnTo>
                      <a:pt x="384" y="23"/>
                    </a:lnTo>
                    <a:lnTo>
                      <a:pt x="395" y="22"/>
                    </a:lnTo>
                    <a:lnTo>
                      <a:pt x="404" y="22"/>
                    </a:lnTo>
                    <a:lnTo>
                      <a:pt x="413" y="22"/>
                    </a:lnTo>
                    <a:lnTo>
                      <a:pt x="425" y="20"/>
                    </a:lnTo>
                    <a:lnTo>
                      <a:pt x="434" y="20"/>
                    </a:lnTo>
                    <a:lnTo>
                      <a:pt x="443" y="19"/>
                    </a:lnTo>
                    <a:lnTo>
                      <a:pt x="454" y="19"/>
                    </a:lnTo>
                    <a:lnTo>
                      <a:pt x="463" y="17"/>
                    </a:lnTo>
                    <a:lnTo>
                      <a:pt x="473" y="17"/>
                    </a:lnTo>
                    <a:lnTo>
                      <a:pt x="482" y="15"/>
                    </a:lnTo>
                    <a:lnTo>
                      <a:pt x="490" y="15"/>
                    </a:lnTo>
                    <a:lnTo>
                      <a:pt x="502" y="14"/>
                    </a:lnTo>
                    <a:lnTo>
                      <a:pt x="510" y="13"/>
                    </a:lnTo>
                    <a:lnTo>
                      <a:pt x="522" y="13"/>
                    </a:lnTo>
                    <a:lnTo>
                      <a:pt x="531" y="12"/>
                    </a:lnTo>
                    <a:lnTo>
                      <a:pt x="541" y="11"/>
                    </a:lnTo>
                    <a:lnTo>
                      <a:pt x="549" y="9"/>
                    </a:lnTo>
                    <a:lnTo>
                      <a:pt x="560" y="9"/>
                    </a:lnTo>
                    <a:lnTo>
                      <a:pt x="569" y="8"/>
                    </a:lnTo>
                    <a:lnTo>
                      <a:pt x="579" y="7"/>
                    </a:lnTo>
                    <a:lnTo>
                      <a:pt x="589" y="7"/>
                    </a:lnTo>
                    <a:lnTo>
                      <a:pt x="598" y="6"/>
                    </a:lnTo>
                    <a:lnTo>
                      <a:pt x="609" y="5"/>
                    </a:lnTo>
                    <a:lnTo>
                      <a:pt x="619" y="5"/>
                    </a:lnTo>
                    <a:lnTo>
                      <a:pt x="628" y="4"/>
                    </a:lnTo>
                    <a:lnTo>
                      <a:pt x="638" y="3"/>
                    </a:lnTo>
                    <a:lnTo>
                      <a:pt x="648" y="2"/>
                    </a:lnTo>
                    <a:lnTo>
                      <a:pt x="659" y="2"/>
                    </a:lnTo>
                    <a:lnTo>
                      <a:pt x="667" y="1"/>
                    </a:lnTo>
                    <a:lnTo>
                      <a:pt x="678" y="0"/>
                    </a:lnTo>
                    <a:lnTo>
                      <a:pt x="677" y="1"/>
                    </a:lnTo>
                    <a:lnTo>
                      <a:pt x="678" y="4"/>
                    </a:lnTo>
                    <a:lnTo>
                      <a:pt x="677" y="7"/>
                    </a:lnTo>
                    <a:lnTo>
                      <a:pt x="677" y="9"/>
                    </a:lnTo>
                    <a:lnTo>
                      <a:pt x="677" y="12"/>
                    </a:lnTo>
                    <a:lnTo>
                      <a:pt x="677" y="14"/>
                    </a:lnTo>
                    <a:lnTo>
                      <a:pt x="677" y="17"/>
                    </a:lnTo>
                    <a:lnTo>
                      <a:pt x="677" y="19"/>
                    </a:lnTo>
                    <a:lnTo>
                      <a:pt x="677" y="22"/>
                    </a:lnTo>
                    <a:lnTo>
                      <a:pt x="678" y="25"/>
                    </a:lnTo>
                    <a:lnTo>
                      <a:pt x="678" y="26"/>
                    </a:lnTo>
                    <a:lnTo>
                      <a:pt x="678" y="29"/>
                    </a:lnTo>
                    <a:lnTo>
                      <a:pt x="679" y="32"/>
                    </a:lnTo>
                    <a:lnTo>
                      <a:pt x="679" y="35"/>
                    </a:lnTo>
                    <a:lnTo>
                      <a:pt x="679" y="36"/>
                    </a:lnTo>
                    <a:lnTo>
                      <a:pt x="679" y="38"/>
                    </a:lnTo>
                    <a:lnTo>
                      <a:pt x="680" y="40"/>
                    </a:lnTo>
                    <a:lnTo>
                      <a:pt x="680" y="42"/>
                    </a:lnTo>
                    <a:lnTo>
                      <a:pt x="680" y="46"/>
                    </a:lnTo>
                    <a:lnTo>
                      <a:pt x="680" y="48"/>
                    </a:lnTo>
                    <a:lnTo>
                      <a:pt x="680" y="51"/>
                    </a:lnTo>
                    <a:lnTo>
                      <a:pt x="680" y="54"/>
                    </a:lnTo>
                    <a:lnTo>
                      <a:pt x="680" y="57"/>
                    </a:lnTo>
                    <a:lnTo>
                      <a:pt x="680" y="59"/>
                    </a:lnTo>
                    <a:lnTo>
                      <a:pt x="681" y="62"/>
                    </a:lnTo>
                    <a:lnTo>
                      <a:pt x="681" y="64"/>
                    </a:lnTo>
                    <a:lnTo>
                      <a:pt x="681" y="68"/>
                    </a:lnTo>
                    <a:lnTo>
                      <a:pt x="682" y="71"/>
                    </a:lnTo>
                    <a:lnTo>
                      <a:pt x="681" y="74"/>
                    </a:lnTo>
                    <a:lnTo>
                      <a:pt x="682" y="76"/>
                    </a:lnTo>
                    <a:lnTo>
                      <a:pt x="682" y="78"/>
                    </a:lnTo>
                    <a:lnTo>
                      <a:pt x="682" y="83"/>
                    </a:lnTo>
                    <a:lnTo>
                      <a:pt x="673" y="85"/>
                    </a:lnTo>
                    <a:lnTo>
                      <a:pt x="661" y="84"/>
                    </a:lnTo>
                    <a:lnTo>
                      <a:pt x="649" y="86"/>
                    </a:lnTo>
                    <a:lnTo>
                      <a:pt x="641" y="85"/>
                    </a:lnTo>
                    <a:lnTo>
                      <a:pt x="629" y="86"/>
                    </a:lnTo>
                    <a:lnTo>
                      <a:pt x="619" y="88"/>
                    </a:lnTo>
                    <a:lnTo>
                      <a:pt x="607" y="87"/>
                    </a:lnTo>
                    <a:lnTo>
                      <a:pt x="598" y="88"/>
                    </a:lnTo>
                    <a:lnTo>
                      <a:pt x="585" y="89"/>
                    </a:lnTo>
                    <a:lnTo>
                      <a:pt x="575" y="90"/>
                    </a:lnTo>
                    <a:lnTo>
                      <a:pt x="563" y="90"/>
                    </a:lnTo>
                    <a:lnTo>
                      <a:pt x="554" y="91"/>
                    </a:lnTo>
                    <a:lnTo>
                      <a:pt x="542" y="92"/>
                    </a:lnTo>
                    <a:lnTo>
                      <a:pt x="530" y="93"/>
                    </a:lnTo>
                    <a:lnTo>
                      <a:pt x="520" y="93"/>
                    </a:lnTo>
                    <a:lnTo>
                      <a:pt x="507" y="95"/>
                    </a:lnTo>
                    <a:lnTo>
                      <a:pt x="498" y="96"/>
                    </a:lnTo>
                    <a:lnTo>
                      <a:pt x="488" y="95"/>
                    </a:lnTo>
                    <a:lnTo>
                      <a:pt x="477" y="98"/>
                    </a:lnTo>
                    <a:lnTo>
                      <a:pt x="467" y="99"/>
                    </a:lnTo>
                    <a:lnTo>
                      <a:pt x="457" y="100"/>
                    </a:lnTo>
                    <a:lnTo>
                      <a:pt x="445" y="100"/>
                    </a:lnTo>
                    <a:lnTo>
                      <a:pt x="434" y="101"/>
                    </a:lnTo>
                    <a:lnTo>
                      <a:pt x="423" y="102"/>
                    </a:lnTo>
                    <a:lnTo>
                      <a:pt x="413" y="102"/>
                    </a:lnTo>
                    <a:lnTo>
                      <a:pt x="400" y="103"/>
                    </a:lnTo>
                    <a:lnTo>
                      <a:pt x="392" y="102"/>
                    </a:lnTo>
                    <a:lnTo>
                      <a:pt x="381" y="104"/>
                    </a:lnTo>
                    <a:lnTo>
                      <a:pt x="370" y="104"/>
                    </a:lnTo>
                    <a:lnTo>
                      <a:pt x="358" y="105"/>
                    </a:lnTo>
                    <a:lnTo>
                      <a:pt x="348" y="105"/>
                    </a:lnTo>
                    <a:lnTo>
                      <a:pt x="337" y="106"/>
                    </a:lnTo>
                    <a:lnTo>
                      <a:pt x="325" y="106"/>
                    </a:lnTo>
                    <a:lnTo>
                      <a:pt x="315" y="107"/>
                    </a:lnTo>
                    <a:lnTo>
                      <a:pt x="304" y="108"/>
                    </a:lnTo>
                    <a:lnTo>
                      <a:pt x="295" y="109"/>
                    </a:lnTo>
                    <a:lnTo>
                      <a:pt x="283" y="110"/>
                    </a:lnTo>
                    <a:lnTo>
                      <a:pt x="274" y="111"/>
                    </a:lnTo>
                    <a:lnTo>
                      <a:pt x="263" y="111"/>
                    </a:lnTo>
                    <a:lnTo>
                      <a:pt x="252" y="113"/>
                    </a:lnTo>
                    <a:lnTo>
                      <a:pt x="242" y="114"/>
                    </a:lnTo>
                    <a:lnTo>
                      <a:pt x="229" y="114"/>
                    </a:lnTo>
                    <a:lnTo>
                      <a:pt x="219" y="116"/>
                    </a:lnTo>
                    <a:lnTo>
                      <a:pt x="210" y="117"/>
                    </a:lnTo>
                    <a:lnTo>
                      <a:pt x="199" y="117"/>
                    </a:lnTo>
                    <a:lnTo>
                      <a:pt x="187" y="118"/>
                    </a:lnTo>
                    <a:lnTo>
                      <a:pt x="177" y="119"/>
                    </a:lnTo>
                    <a:lnTo>
                      <a:pt x="166" y="120"/>
                    </a:lnTo>
                    <a:lnTo>
                      <a:pt x="156" y="120"/>
                    </a:lnTo>
                    <a:lnTo>
                      <a:pt x="144" y="121"/>
                    </a:lnTo>
                    <a:lnTo>
                      <a:pt x="135" y="122"/>
                    </a:lnTo>
                    <a:lnTo>
                      <a:pt x="124" y="123"/>
                    </a:lnTo>
                    <a:lnTo>
                      <a:pt x="116" y="123"/>
                    </a:lnTo>
                    <a:lnTo>
                      <a:pt x="104" y="123"/>
                    </a:lnTo>
                    <a:lnTo>
                      <a:pt x="94" y="124"/>
                    </a:lnTo>
                    <a:lnTo>
                      <a:pt x="83" y="125"/>
                    </a:lnTo>
                    <a:lnTo>
                      <a:pt x="72" y="126"/>
                    </a:lnTo>
                    <a:lnTo>
                      <a:pt x="62" y="128"/>
                    </a:lnTo>
                    <a:lnTo>
                      <a:pt x="52" y="127"/>
                    </a:lnTo>
                    <a:lnTo>
                      <a:pt x="42" y="129"/>
                    </a:lnTo>
                    <a:lnTo>
                      <a:pt x="33" y="130"/>
                    </a:lnTo>
                    <a:lnTo>
                      <a:pt x="21" y="129"/>
                    </a:lnTo>
                    <a:lnTo>
                      <a:pt x="11" y="130"/>
                    </a:lnTo>
                    <a:lnTo>
                      <a:pt x="0" y="131"/>
                    </a:lnTo>
                    <a:lnTo>
                      <a:pt x="3" y="127"/>
                    </a:lnTo>
                    <a:lnTo>
                      <a:pt x="5" y="124"/>
                    </a:lnTo>
                    <a:lnTo>
                      <a:pt x="7" y="122"/>
                    </a:lnTo>
                    <a:lnTo>
                      <a:pt x="9" y="119"/>
                    </a:lnTo>
                    <a:lnTo>
                      <a:pt x="13" y="117"/>
                    </a:lnTo>
                    <a:lnTo>
                      <a:pt x="14" y="113"/>
                    </a:lnTo>
                    <a:lnTo>
                      <a:pt x="18" y="109"/>
                    </a:lnTo>
                    <a:lnTo>
                      <a:pt x="19" y="106"/>
                    </a:lnTo>
                    <a:lnTo>
                      <a:pt x="21" y="105"/>
                    </a:lnTo>
                    <a:lnTo>
                      <a:pt x="23" y="102"/>
                    </a:lnTo>
                    <a:lnTo>
                      <a:pt x="26" y="100"/>
                    </a:lnTo>
                    <a:lnTo>
                      <a:pt x="27" y="97"/>
                    </a:lnTo>
                    <a:lnTo>
                      <a:pt x="28" y="93"/>
                    </a:lnTo>
                    <a:lnTo>
                      <a:pt x="32" y="92"/>
                    </a:lnTo>
                    <a:lnTo>
                      <a:pt x="32" y="89"/>
                    </a:lnTo>
                    <a:lnTo>
                      <a:pt x="35" y="87"/>
                    </a:lnTo>
                    <a:lnTo>
                      <a:pt x="36" y="83"/>
                    </a:lnTo>
                    <a:lnTo>
                      <a:pt x="38" y="80"/>
                    </a:lnTo>
                    <a:lnTo>
                      <a:pt x="41" y="78"/>
                    </a:lnTo>
                    <a:lnTo>
                      <a:pt x="43" y="75"/>
                    </a:lnTo>
                    <a:lnTo>
                      <a:pt x="44" y="73"/>
                    </a:lnTo>
                    <a:lnTo>
                      <a:pt x="47" y="70"/>
                    </a:lnTo>
                    <a:lnTo>
                      <a:pt x="49" y="68"/>
                    </a:lnTo>
                    <a:lnTo>
                      <a:pt x="51" y="65"/>
                    </a:lnTo>
                    <a:lnTo>
                      <a:pt x="54" y="63"/>
                    </a:lnTo>
                    <a:lnTo>
                      <a:pt x="55" y="61"/>
                    </a:lnTo>
                    <a:lnTo>
                      <a:pt x="55" y="59"/>
                    </a:lnTo>
                    <a:lnTo>
                      <a:pt x="57" y="57"/>
                    </a:lnTo>
                    <a:lnTo>
                      <a:pt x="59" y="54"/>
                    </a:lnTo>
                    <a:lnTo>
                      <a:pt x="61" y="53"/>
                    </a:lnTo>
                    <a:lnTo>
                      <a:pt x="63" y="48"/>
                    </a:lnTo>
                    <a:lnTo>
                      <a:pt x="65" y="45"/>
                    </a:lnTo>
                  </a:path>
                </a:pathLst>
              </a:custGeom>
              <a:solidFill>
                <a:srgbClr val="7F7F7F"/>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3" name="Freeform 43"/>
              <p:cNvSpPr>
                <a:spLocks/>
              </p:cNvSpPr>
              <p:nvPr/>
            </p:nvSpPr>
            <p:spPr bwMode="auto">
              <a:xfrm>
                <a:off x="2514" y="2504"/>
                <a:ext cx="642" cy="140"/>
              </a:xfrm>
              <a:custGeom>
                <a:avLst/>
                <a:gdLst>
                  <a:gd name="T0" fmla="*/ 85 w 642"/>
                  <a:gd name="T1" fmla="*/ 43 h 140"/>
                  <a:gd name="T2" fmla="*/ 120 w 642"/>
                  <a:gd name="T3" fmla="*/ 40 h 140"/>
                  <a:gd name="T4" fmla="*/ 155 w 642"/>
                  <a:gd name="T5" fmla="*/ 36 h 140"/>
                  <a:gd name="T6" fmla="*/ 192 w 642"/>
                  <a:gd name="T7" fmla="*/ 35 h 140"/>
                  <a:gd name="T8" fmla="*/ 225 w 642"/>
                  <a:gd name="T9" fmla="*/ 33 h 140"/>
                  <a:gd name="T10" fmla="*/ 262 w 642"/>
                  <a:gd name="T11" fmla="*/ 30 h 140"/>
                  <a:gd name="T12" fmla="*/ 298 w 642"/>
                  <a:gd name="T13" fmla="*/ 27 h 140"/>
                  <a:gd name="T14" fmla="*/ 332 w 642"/>
                  <a:gd name="T15" fmla="*/ 24 h 140"/>
                  <a:gd name="T16" fmla="*/ 367 w 642"/>
                  <a:gd name="T17" fmla="*/ 21 h 140"/>
                  <a:gd name="T18" fmla="*/ 404 w 642"/>
                  <a:gd name="T19" fmla="*/ 18 h 140"/>
                  <a:gd name="T20" fmla="*/ 440 w 642"/>
                  <a:gd name="T21" fmla="*/ 16 h 140"/>
                  <a:gd name="T22" fmla="*/ 477 w 642"/>
                  <a:gd name="T23" fmla="*/ 14 h 140"/>
                  <a:gd name="T24" fmla="*/ 513 w 642"/>
                  <a:gd name="T25" fmla="*/ 12 h 140"/>
                  <a:gd name="T26" fmla="*/ 550 w 642"/>
                  <a:gd name="T27" fmla="*/ 7 h 140"/>
                  <a:gd name="T28" fmla="*/ 586 w 642"/>
                  <a:gd name="T29" fmla="*/ 4 h 140"/>
                  <a:gd name="T30" fmla="*/ 622 w 642"/>
                  <a:gd name="T31" fmla="*/ 1 h 140"/>
                  <a:gd name="T32" fmla="*/ 633 w 642"/>
                  <a:gd name="T33" fmla="*/ 8 h 140"/>
                  <a:gd name="T34" fmla="*/ 635 w 642"/>
                  <a:gd name="T35" fmla="*/ 21 h 140"/>
                  <a:gd name="T36" fmla="*/ 636 w 642"/>
                  <a:gd name="T37" fmla="*/ 32 h 140"/>
                  <a:gd name="T38" fmla="*/ 637 w 642"/>
                  <a:gd name="T39" fmla="*/ 42 h 140"/>
                  <a:gd name="T40" fmla="*/ 637 w 642"/>
                  <a:gd name="T41" fmla="*/ 54 h 140"/>
                  <a:gd name="T42" fmla="*/ 637 w 642"/>
                  <a:gd name="T43" fmla="*/ 65 h 140"/>
                  <a:gd name="T44" fmla="*/ 638 w 642"/>
                  <a:gd name="T45" fmla="*/ 78 h 140"/>
                  <a:gd name="T46" fmla="*/ 641 w 642"/>
                  <a:gd name="T47" fmla="*/ 91 h 140"/>
                  <a:gd name="T48" fmla="*/ 610 w 642"/>
                  <a:gd name="T49" fmla="*/ 97 h 140"/>
                  <a:gd name="T50" fmla="*/ 570 w 642"/>
                  <a:gd name="T51" fmla="*/ 100 h 140"/>
                  <a:gd name="T52" fmla="*/ 528 w 642"/>
                  <a:gd name="T53" fmla="*/ 103 h 140"/>
                  <a:gd name="T54" fmla="*/ 488 w 642"/>
                  <a:gd name="T55" fmla="*/ 107 h 140"/>
                  <a:gd name="T56" fmla="*/ 447 w 642"/>
                  <a:gd name="T57" fmla="*/ 109 h 140"/>
                  <a:gd name="T58" fmla="*/ 408 w 642"/>
                  <a:gd name="T59" fmla="*/ 111 h 140"/>
                  <a:gd name="T60" fmla="*/ 367 w 642"/>
                  <a:gd name="T61" fmla="*/ 114 h 140"/>
                  <a:gd name="T62" fmla="*/ 327 w 642"/>
                  <a:gd name="T63" fmla="*/ 117 h 140"/>
                  <a:gd name="T64" fmla="*/ 285 w 642"/>
                  <a:gd name="T65" fmla="*/ 120 h 140"/>
                  <a:gd name="T66" fmla="*/ 245 w 642"/>
                  <a:gd name="T67" fmla="*/ 124 h 140"/>
                  <a:gd name="T68" fmla="*/ 206 w 642"/>
                  <a:gd name="T69" fmla="*/ 127 h 140"/>
                  <a:gd name="T70" fmla="*/ 166 w 642"/>
                  <a:gd name="T71" fmla="*/ 131 h 140"/>
                  <a:gd name="T72" fmla="*/ 126 w 642"/>
                  <a:gd name="T73" fmla="*/ 133 h 140"/>
                  <a:gd name="T74" fmla="*/ 88 w 642"/>
                  <a:gd name="T75" fmla="*/ 134 h 140"/>
                  <a:gd name="T76" fmla="*/ 49 w 642"/>
                  <a:gd name="T77" fmla="*/ 137 h 140"/>
                  <a:gd name="T78" fmla="*/ 9 w 642"/>
                  <a:gd name="T79" fmla="*/ 138 h 140"/>
                  <a:gd name="T80" fmla="*/ 8 w 642"/>
                  <a:gd name="T81" fmla="*/ 131 h 140"/>
                  <a:gd name="T82" fmla="*/ 15 w 642"/>
                  <a:gd name="T83" fmla="*/ 117 h 140"/>
                  <a:gd name="T84" fmla="*/ 22 w 642"/>
                  <a:gd name="T85" fmla="*/ 104 h 140"/>
                  <a:gd name="T86" fmla="*/ 31 w 642"/>
                  <a:gd name="T87" fmla="*/ 94 h 140"/>
                  <a:gd name="T88" fmla="*/ 37 w 642"/>
                  <a:gd name="T89" fmla="*/ 80 h 140"/>
                  <a:gd name="T90" fmla="*/ 43 w 642"/>
                  <a:gd name="T91" fmla="*/ 69 h 140"/>
                  <a:gd name="T92" fmla="*/ 52 w 642"/>
                  <a:gd name="T93" fmla="*/ 57 h 140"/>
                  <a:gd name="T94" fmla="*/ 58 w 642"/>
                  <a:gd name="T95" fmla="*/ 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2"/>
                  <a:gd name="T145" fmla="*/ 0 h 140"/>
                  <a:gd name="T146" fmla="*/ 642 w 642"/>
                  <a:gd name="T147" fmla="*/ 140 h 1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2" h="140">
                    <a:moveTo>
                      <a:pt x="59" y="43"/>
                    </a:moveTo>
                    <a:lnTo>
                      <a:pt x="68" y="44"/>
                    </a:lnTo>
                    <a:lnTo>
                      <a:pt x="76" y="43"/>
                    </a:lnTo>
                    <a:lnTo>
                      <a:pt x="85" y="43"/>
                    </a:lnTo>
                    <a:lnTo>
                      <a:pt x="96" y="42"/>
                    </a:lnTo>
                    <a:lnTo>
                      <a:pt x="103" y="41"/>
                    </a:lnTo>
                    <a:lnTo>
                      <a:pt x="111" y="41"/>
                    </a:lnTo>
                    <a:lnTo>
                      <a:pt x="120" y="40"/>
                    </a:lnTo>
                    <a:lnTo>
                      <a:pt x="128" y="39"/>
                    </a:lnTo>
                    <a:lnTo>
                      <a:pt x="138" y="38"/>
                    </a:lnTo>
                    <a:lnTo>
                      <a:pt x="146" y="37"/>
                    </a:lnTo>
                    <a:lnTo>
                      <a:pt x="155" y="36"/>
                    </a:lnTo>
                    <a:lnTo>
                      <a:pt x="165" y="36"/>
                    </a:lnTo>
                    <a:lnTo>
                      <a:pt x="173" y="36"/>
                    </a:lnTo>
                    <a:lnTo>
                      <a:pt x="181" y="35"/>
                    </a:lnTo>
                    <a:lnTo>
                      <a:pt x="192" y="35"/>
                    </a:lnTo>
                    <a:lnTo>
                      <a:pt x="199" y="34"/>
                    </a:lnTo>
                    <a:lnTo>
                      <a:pt x="208" y="33"/>
                    </a:lnTo>
                    <a:lnTo>
                      <a:pt x="217" y="32"/>
                    </a:lnTo>
                    <a:lnTo>
                      <a:pt x="225" y="33"/>
                    </a:lnTo>
                    <a:lnTo>
                      <a:pt x="236" y="32"/>
                    </a:lnTo>
                    <a:lnTo>
                      <a:pt x="244" y="31"/>
                    </a:lnTo>
                    <a:lnTo>
                      <a:pt x="253" y="30"/>
                    </a:lnTo>
                    <a:lnTo>
                      <a:pt x="262" y="30"/>
                    </a:lnTo>
                    <a:lnTo>
                      <a:pt x="273" y="29"/>
                    </a:lnTo>
                    <a:lnTo>
                      <a:pt x="280" y="29"/>
                    </a:lnTo>
                    <a:lnTo>
                      <a:pt x="288" y="28"/>
                    </a:lnTo>
                    <a:lnTo>
                      <a:pt x="298" y="27"/>
                    </a:lnTo>
                    <a:lnTo>
                      <a:pt x="307" y="25"/>
                    </a:lnTo>
                    <a:lnTo>
                      <a:pt x="316" y="25"/>
                    </a:lnTo>
                    <a:lnTo>
                      <a:pt x="323" y="26"/>
                    </a:lnTo>
                    <a:lnTo>
                      <a:pt x="332" y="24"/>
                    </a:lnTo>
                    <a:lnTo>
                      <a:pt x="341" y="23"/>
                    </a:lnTo>
                    <a:lnTo>
                      <a:pt x="352" y="21"/>
                    </a:lnTo>
                    <a:lnTo>
                      <a:pt x="358" y="21"/>
                    </a:lnTo>
                    <a:lnTo>
                      <a:pt x="367" y="21"/>
                    </a:lnTo>
                    <a:lnTo>
                      <a:pt x="377" y="21"/>
                    </a:lnTo>
                    <a:lnTo>
                      <a:pt x="386" y="20"/>
                    </a:lnTo>
                    <a:lnTo>
                      <a:pt x="396" y="19"/>
                    </a:lnTo>
                    <a:lnTo>
                      <a:pt x="404" y="18"/>
                    </a:lnTo>
                    <a:lnTo>
                      <a:pt x="415" y="18"/>
                    </a:lnTo>
                    <a:lnTo>
                      <a:pt x="424" y="18"/>
                    </a:lnTo>
                    <a:lnTo>
                      <a:pt x="430" y="16"/>
                    </a:lnTo>
                    <a:lnTo>
                      <a:pt x="440" y="16"/>
                    </a:lnTo>
                    <a:lnTo>
                      <a:pt x="449" y="15"/>
                    </a:lnTo>
                    <a:lnTo>
                      <a:pt x="458" y="14"/>
                    </a:lnTo>
                    <a:lnTo>
                      <a:pt x="468" y="15"/>
                    </a:lnTo>
                    <a:lnTo>
                      <a:pt x="477" y="14"/>
                    </a:lnTo>
                    <a:lnTo>
                      <a:pt x="486" y="13"/>
                    </a:lnTo>
                    <a:lnTo>
                      <a:pt x="495" y="12"/>
                    </a:lnTo>
                    <a:lnTo>
                      <a:pt x="505" y="11"/>
                    </a:lnTo>
                    <a:lnTo>
                      <a:pt x="513" y="12"/>
                    </a:lnTo>
                    <a:lnTo>
                      <a:pt x="524" y="10"/>
                    </a:lnTo>
                    <a:lnTo>
                      <a:pt x="532" y="9"/>
                    </a:lnTo>
                    <a:lnTo>
                      <a:pt x="540" y="7"/>
                    </a:lnTo>
                    <a:lnTo>
                      <a:pt x="550" y="7"/>
                    </a:lnTo>
                    <a:lnTo>
                      <a:pt x="560" y="6"/>
                    </a:lnTo>
                    <a:lnTo>
                      <a:pt x="566" y="6"/>
                    </a:lnTo>
                    <a:lnTo>
                      <a:pt x="578" y="5"/>
                    </a:lnTo>
                    <a:lnTo>
                      <a:pt x="586" y="4"/>
                    </a:lnTo>
                    <a:lnTo>
                      <a:pt x="595" y="4"/>
                    </a:lnTo>
                    <a:lnTo>
                      <a:pt x="604" y="3"/>
                    </a:lnTo>
                    <a:lnTo>
                      <a:pt x="614" y="2"/>
                    </a:lnTo>
                    <a:lnTo>
                      <a:pt x="622" y="1"/>
                    </a:lnTo>
                    <a:lnTo>
                      <a:pt x="633" y="0"/>
                    </a:lnTo>
                    <a:lnTo>
                      <a:pt x="634" y="3"/>
                    </a:lnTo>
                    <a:lnTo>
                      <a:pt x="635" y="5"/>
                    </a:lnTo>
                    <a:lnTo>
                      <a:pt x="633" y="8"/>
                    </a:lnTo>
                    <a:lnTo>
                      <a:pt x="634" y="11"/>
                    </a:lnTo>
                    <a:lnTo>
                      <a:pt x="634" y="15"/>
                    </a:lnTo>
                    <a:lnTo>
                      <a:pt x="635" y="19"/>
                    </a:lnTo>
                    <a:lnTo>
                      <a:pt x="635" y="21"/>
                    </a:lnTo>
                    <a:lnTo>
                      <a:pt x="635" y="22"/>
                    </a:lnTo>
                    <a:lnTo>
                      <a:pt x="635" y="25"/>
                    </a:lnTo>
                    <a:lnTo>
                      <a:pt x="635" y="30"/>
                    </a:lnTo>
                    <a:lnTo>
                      <a:pt x="636" y="32"/>
                    </a:lnTo>
                    <a:lnTo>
                      <a:pt x="636" y="34"/>
                    </a:lnTo>
                    <a:lnTo>
                      <a:pt x="637" y="36"/>
                    </a:lnTo>
                    <a:lnTo>
                      <a:pt x="636" y="39"/>
                    </a:lnTo>
                    <a:lnTo>
                      <a:pt x="637" y="42"/>
                    </a:lnTo>
                    <a:lnTo>
                      <a:pt x="637" y="45"/>
                    </a:lnTo>
                    <a:lnTo>
                      <a:pt x="637" y="47"/>
                    </a:lnTo>
                    <a:lnTo>
                      <a:pt x="638" y="49"/>
                    </a:lnTo>
                    <a:lnTo>
                      <a:pt x="637" y="54"/>
                    </a:lnTo>
                    <a:lnTo>
                      <a:pt x="637" y="57"/>
                    </a:lnTo>
                    <a:lnTo>
                      <a:pt x="637" y="59"/>
                    </a:lnTo>
                    <a:lnTo>
                      <a:pt x="637" y="62"/>
                    </a:lnTo>
                    <a:lnTo>
                      <a:pt x="637" y="65"/>
                    </a:lnTo>
                    <a:lnTo>
                      <a:pt x="637" y="69"/>
                    </a:lnTo>
                    <a:lnTo>
                      <a:pt x="638" y="71"/>
                    </a:lnTo>
                    <a:lnTo>
                      <a:pt x="637" y="74"/>
                    </a:lnTo>
                    <a:lnTo>
                      <a:pt x="638" y="78"/>
                    </a:lnTo>
                    <a:lnTo>
                      <a:pt x="638" y="81"/>
                    </a:lnTo>
                    <a:lnTo>
                      <a:pt x="639" y="85"/>
                    </a:lnTo>
                    <a:lnTo>
                      <a:pt x="641" y="88"/>
                    </a:lnTo>
                    <a:lnTo>
                      <a:pt x="641" y="91"/>
                    </a:lnTo>
                    <a:lnTo>
                      <a:pt x="641" y="93"/>
                    </a:lnTo>
                    <a:lnTo>
                      <a:pt x="630" y="94"/>
                    </a:lnTo>
                    <a:lnTo>
                      <a:pt x="622" y="95"/>
                    </a:lnTo>
                    <a:lnTo>
                      <a:pt x="610" y="97"/>
                    </a:lnTo>
                    <a:lnTo>
                      <a:pt x="601" y="98"/>
                    </a:lnTo>
                    <a:lnTo>
                      <a:pt x="590" y="99"/>
                    </a:lnTo>
                    <a:lnTo>
                      <a:pt x="580" y="99"/>
                    </a:lnTo>
                    <a:lnTo>
                      <a:pt x="570" y="100"/>
                    </a:lnTo>
                    <a:lnTo>
                      <a:pt x="559" y="101"/>
                    </a:lnTo>
                    <a:lnTo>
                      <a:pt x="548" y="102"/>
                    </a:lnTo>
                    <a:lnTo>
                      <a:pt x="539" y="103"/>
                    </a:lnTo>
                    <a:lnTo>
                      <a:pt x="528" y="103"/>
                    </a:lnTo>
                    <a:lnTo>
                      <a:pt x="519" y="104"/>
                    </a:lnTo>
                    <a:lnTo>
                      <a:pt x="508" y="105"/>
                    </a:lnTo>
                    <a:lnTo>
                      <a:pt x="498" y="105"/>
                    </a:lnTo>
                    <a:lnTo>
                      <a:pt x="488" y="107"/>
                    </a:lnTo>
                    <a:lnTo>
                      <a:pt x="478" y="107"/>
                    </a:lnTo>
                    <a:lnTo>
                      <a:pt x="466" y="108"/>
                    </a:lnTo>
                    <a:lnTo>
                      <a:pt x="456" y="109"/>
                    </a:lnTo>
                    <a:lnTo>
                      <a:pt x="447" y="109"/>
                    </a:lnTo>
                    <a:lnTo>
                      <a:pt x="439" y="108"/>
                    </a:lnTo>
                    <a:lnTo>
                      <a:pt x="428" y="109"/>
                    </a:lnTo>
                    <a:lnTo>
                      <a:pt x="419" y="110"/>
                    </a:lnTo>
                    <a:lnTo>
                      <a:pt x="408" y="111"/>
                    </a:lnTo>
                    <a:lnTo>
                      <a:pt x="398" y="112"/>
                    </a:lnTo>
                    <a:lnTo>
                      <a:pt x="386" y="113"/>
                    </a:lnTo>
                    <a:lnTo>
                      <a:pt x="377" y="113"/>
                    </a:lnTo>
                    <a:lnTo>
                      <a:pt x="367" y="114"/>
                    </a:lnTo>
                    <a:lnTo>
                      <a:pt x="357" y="115"/>
                    </a:lnTo>
                    <a:lnTo>
                      <a:pt x="346" y="115"/>
                    </a:lnTo>
                    <a:lnTo>
                      <a:pt x="336" y="116"/>
                    </a:lnTo>
                    <a:lnTo>
                      <a:pt x="327" y="117"/>
                    </a:lnTo>
                    <a:lnTo>
                      <a:pt x="316" y="117"/>
                    </a:lnTo>
                    <a:lnTo>
                      <a:pt x="305" y="118"/>
                    </a:lnTo>
                    <a:lnTo>
                      <a:pt x="297" y="119"/>
                    </a:lnTo>
                    <a:lnTo>
                      <a:pt x="285" y="120"/>
                    </a:lnTo>
                    <a:lnTo>
                      <a:pt x="276" y="120"/>
                    </a:lnTo>
                    <a:lnTo>
                      <a:pt x="267" y="121"/>
                    </a:lnTo>
                    <a:lnTo>
                      <a:pt x="256" y="121"/>
                    </a:lnTo>
                    <a:lnTo>
                      <a:pt x="245" y="124"/>
                    </a:lnTo>
                    <a:lnTo>
                      <a:pt x="236" y="125"/>
                    </a:lnTo>
                    <a:lnTo>
                      <a:pt x="225" y="124"/>
                    </a:lnTo>
                    <a:lnTo>
                      <a:pt x="217" y="125"/>
                    </a:lnTo>
                    <a:lnTo>
                      <a:pt x="206" y="127"/>
                    </a:lnTo>
                    <a:lnTo>
                      <a:pt x="196" y="127"/>
                    </a:lnTo>
                    <a:lnTo>
                      <a:pt x="187" y="128"/>
                    </a:lnTo>
                    <a:lnTo>
                      <a:pt x="176" y="129"/>
                    </a:lnTo>
                    <a:lnTo>
                      <a:pt x="166" y="131"/>
                    </a:lnTo>
                    <a:lnTo>
                      <a:pt x="157" y="131"/>
                    </a:lnTo>
                    <a:lnTo>
                      <a:pt x="146" y="132"/>
                    </a:lnTo>
                    <a:lnTo>
                      <a:pt x="137" y="131"/>
                    </a:lnTo>
                    <a:lnTo>
                      <a:pt x="126" y="133"/>
                    </a:lnTo>
                    <a:lnTo>
                      <a:pt x="119" y="134"/>
                    </a:lnTo>
                    <a:lnTo>
                      <a:pt x="109" y="134"/>
                    </a:lnTo>
                    <a:lnTo>
                      <a:pt x="98" y="134"/>
                    </a:lnTo>
                    <a:lnTo>
                      <a:pt x="88" y="134"/>
                    </a:lnTo>
                    <a:lnTo>
                      <a:pt x="79" y="135"/>
                    </a:lnTo>
                    <a:lnTo>
                      <a:pt x="68" y="135"/>
                    </a:lnTo>
                    <a:lnTo>
                      <a:pt x="59" y="136"/>
                    </a:lnTo>
                    <a:lnTo>
                      <a:pt x="49" y="137"/>
                    </a:lnTo>
                    <a:lnTo>
                      <a:pt x="40" y="137"/>
                    </a:lnTo>
                    <a:lnTo>
                      <a:pt x="28" y="138"/>
                    </a:lnTo>
                    <a:lnTo>
                      <a:pt x="20" y="138"/>
                    </a:lnTo>
                    <a:lnTo>
                      <a:pt x="9" y="138"/>
                    </a:lnTo>
                    <a:lnTo>
                      <a:pt x="0" y="139"/>
                    </a:lnTo>
                    <a:lnTo>
                      <a:pt x="4" y="137"/>
                    </a:lnTo>
                    <a:lnTo>
                      <a:pt x="6" y="134"/>
                    </a:lnTo>
                    <a:lnTo>
                      <a:pt x="8" y="131"/>
                    </a:lnTo>
                    <a:lnTo>
                      <a:pt x="11" y="127"/>
                    </a:lnTo>
                    <a:lnTo>
                      <a:pt x="11" y="124"/>
                    </a:lnTo>
                    <a:lnTo>
                      <a:pt x="12" y="120"/>
                    </a:lnTo>
                    <a:lnTo>
                      <a:pt x="15" y="117"/>
                    </a:lnTo>
                    <a:lnTo>
                      <a:pt x="17" y="113"/>
                    </a:lnTo>
                    <a:lnTo>
                      <a:pt x="19" y="111"/>
                    </a:lnTo>
                    <a:lnTo>
                      <a:pt x="21" y="109"/>
                    </a:lnTo>
                    <a:lnTo>
                      <a:pt x="22" y="104"/>
                    </a:lnTo>
                    <a:lnTo>
                      <a:pt x="24" y="102"/>
                    </a:lnTo>
                    <a:lnTo>
                      <a:pt x="27" y="99"/>
                    </a:lnTo>
                    <a:lnTo>
                      <a:pt x="28" y="95"/>
                    </a:lnTo>
                    <a:lnTo>
                      <a:pt x="31" y="94"/>
                    </a:lnTo>
                    <a:lnTo>
                      <a:pt x="34" y="91"/>
                    </a:lnTo>
                    <a:lnTo>
                      <a:pt x="35" y="89"/>
                    </a:lnTo>
                    <a:lnTo>
                      <a:pt x="34" y="85"/>
                    </a:lnTo>
                    <a:lnTo>
                      <a:pt x="37" y="80"/>
                    </a:lnTo>
                    <a:lnTo>
                      <a:pt x="38" y="78"/>
                    </a:lnTo>
                    <a:lnTo>
                      <a:pt x="41" y="76"/>
                    </a:lnTo>
                    <a:lnTo>
                      <a:pt x="43" y="72"/>
                    </a:lnTo>
                    <a:lnTo>
                      <a:pt x="43" y="69"/>
                    </a:lnTo>
                    <a:lnTo>
                      <a:pt x="46" y="66"/>
                    </a:lnTo>
                    <a:lnTo>
                      <a:pt x="47" y="65"/>
                    </a:lnTo>
                    <a:lnTo>
                      <a:pt x="49" y="61"/>
                    </a:lnTo>
                    <a:lnTo>
                      <a:pt x="52" y="57"/>
                    </a:lnTo>
                    <a:lnTo>
                      <a:pt x="54" y="56"/>
                    </a:lnTo>
                    <a:lnTo>
                      <a:pt x="55" y="53"/>
                    </a:lnTo>
                    <a:lnTo>
                      <a:pt x="57" y="50"/>
                    </a:lnTo>
                    <a:lnTo>
                      <a:pt x="58" y="46"/>
                    </a:lnTo>
                    <a:lnTo>
                      <a:pt x="59" y="43"/>
                    </a:lnTo>
                  </a:path>
                </a:pathLst>
              </a:custGeom>
              <a:solidFill>
                <a:srgbClr val="7F7F7F"/>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4" name="Freeform 44"/>
              <p:cNvSpPr>
                <a:spLocks/>
              </p:cNvSpPr>
              <p:nvPr/>
            </p:nvSpPr>
            <p:spPr bwMode="auto">
              <a:xfrm>
                <a:off x="2505" y="2007"/>
                <a:ext cx="599" cy="135"/>
              </a:xfrm>
              <a:custGeom>
                <a:avLst/>
                <a:gdLst>
                  <a:gd name="T0" fmla="*/ 79 w 599"/>
                  <a:gd name="T1" fmla="*/ 44 h 135"/>
                  <a:gd name="T2" fmla="*/ 111 w 599"/>
                  <a:gd name="T3" fmla="*/ 41 h 135"/>
                  <a:gd name="T4" fmla="*/ 145 w 599"/>
                  <a:gd name="T5" fmla="*/ 38 h 135"/>
                  <a:gd name="T6" fmla="*/ 178 w 599"/>
                  <a:gd name="T7" fmla="*/ 36 h 135"/>
                  <a:gd name="T8" fmla="*/ 210 w 599"/>
                  <a:gd name="T9" fmla="*/ 33 h 135"/>
                  <a:gd name="T10" fmla="*/ 244 w 599"/>
                  <a:gd name="T11" fmla="*/ 32 h 135"/>
                  <a:gd name="T12" fmla="*/ 275 w 599"/>
                  <a:gd name="T13" fmla="*/ 28 h 135"/>
                  <a:gd name="T14" fmla="*/ 310 w 599"/>
                  <a:gd name="T15" fmla="*/ 26 h 135"/>
                  <a:gd name="T16" fmla="*/ 343 w 599"/>
                  <a:gd name="T17" fmla="*/ 21 h 135"/>
                  <a:gd name="T18" fmla="*/ 378 w 599"/>
                  <a:gd name="T19" fmla="*/ 20 h 135"/>
                  <a:gd name="T20" fmla="*/ 412 w 599"/>
                  <a:gd name="T21" fmla="*/ 18 h 135"/>
                  <a:gd name="T22" fmla="*/ 445 w 599"/>
                  <a:gd name="T23" fmla="*/ 15 h 135"/>
                  <a:gd name="T24" fmla="*/ 479 w 599"/>
                  <a:gd name="T25" fmla="*/ 11 h 135"/>
                  <a:gd name="T26" fmla="*/ 512 w 599"/>
                  <a:gd name="T27" fmla="*/ 8 h 135"/>
                  <a:gd name="T28" fmla="*/ 546 w 599"/>
                  <a:gd name="T29" fmla="*/ 4 h 135"/>
                  <a:gd name="T30" fmla="*/ 580 w 599"/>
                  <a:gd name="T31" fmla="*/ 0 h 135"/>
                  <a:gd name="T32" fmla="*/ 592 w 599"/>
                  <a:gd name="T33" fmla="*/ 9 h 135"/>
                  <a:gd name="T34" fmla="*/ 591 w 599"/>
                  <a:gd name="T35" fmla="*/ 20 h 135"/>
                  <a:gd name="T36" fmla="*/ 592 w 599"/>
                  <a:gd name="T37" fmla="*/ 29 h 135"/>
                  <a:gd name="T38" fmla="*/ 593 w 599"/>
                  <a:gd name="T39" fmla="*/ 39 h 135"/>
                  <a:gd name="T40" fmla="*/ 594 w 599"/>
                  <a:gd name="T41" fmla="*/ 49 h 135"/>
                  <a:gd name="T42" fmla="*/ 594 w 599"/>
                  <a:gd name="T43" fmla="*/ 60 h 135"/>
                  <a:gd name="T44" fmla="*/ 595 w 599"/>
                  <a:gd name="T45" fmla="*/ 71 h 135"/>
                  <a:gd name="T46" fmla="*/ 598 w 599"/>
                  <a:gd name="T47" fmla="*/ 82 h 135"/>
                  <a:gd name="T48" fmla="*/ 567 w 599"/>
                  <a:gd name="T49" fmla="*/ 89 h 135"/>
                  <a:gd name="T50" fmla="*/ 530 w 599"/>
                  <a:gd name="T51" fmla="*/ 92 h 135"/>
                  <a:gd name="T52" fmla="*/ 492 w 599"/>
                  <a:gd name="T53" fmla="*/ 95 h 135"/>
                  <a:gd name="T54" fmla="*/ 455 w 599"/>
                  <a:gd name="T55" fmla="*/ 98 h 135"/>
                  <a:gd name="T56" fmla="*/ 416 w 599"/>
                  <a:gd name="T57" fmla="*/ 100 h 135"/>
                  <a:gd name="T58" fmla="*/ 379 w 599"/>
                  <a:gd name="T59" fmla="*/ 103 h 135"/>
                  <a:gd name="T60" fmla="*/ 341 w 599"/>
                  <a:gd name="T61" fmla="*/ 106 h 135"/>
                  <a:gd name="T62" fmla="*/ 304 w 599"/>
                  <a:gd name="T63" fmla="*/ 109 h 135"/>
                  <a:gd name="T64" fmla="*/ 266 w 599"/>
                  <a:gd name="T65" fmla="*/ 111 h 135"/>
                  <a:gd name="T66" fmla="*/ 228 w 599"/>
                  <a:gd name="T67" fmla="*/ 116 h 135"/>
                  <a:gd name="T68" fmla="*/ 191 w 599"/>
                  <a:gd name="T69" fmla="*/ 120 h 135"/>
                  <a:gd name="T70" fmla="*/ 155 w 599"/>
                  <a:gd name="T71" fmla="*/ 122 h 135"/>
                  <a:gd name="T72" fmla="*/ 118 w 599"/>
                  <a:gd name="T73" fmla="*/ 125 h 135"/>
                  <a:gd name="T74" fmla="*/ 81 w 599"/>
                  <a:gd name="T75" fmla="*/ 127 h 135"/>
                  <a:gd name="T76" fmla="*/ 45 w 599"/>
                  <a:gd name="T77" fmla="*/ 129 h 135"/>
                  <a:gd name="T78" fmla="*/ 7 w 599"/>
                  <a:gd name="T79" fmla="*/ 133 h 135"/>
                  <a:gd name="T80" fmla="*/ 6 w 599"/>
                  <a:gd name="T81" fmla="*/ 125 h 135"/>
                  <a:gd name="T82" fmla="*/ 14 w 599"/>
                  <a:gd name="T83" fmla="*/ 111 h 135"/>
                  <a:gd name="T84" fmla="*/ 20 w 599"/>
                  <a:gd name="T85" fmla="*/ 100 h 135"/>
                  <a:gd name="T86" fmla="*/ 28 w 599"/>
                  <a:gd name="T87" fmla="*/ 90 h 135"/>
                  <a:gd name="T88" fmla="*/ 34 w 599"/>
                  <a:gd name="T89" fmla="*/ 79 h 135"/>
                  <a:gd name="T90" fmla="*/ 41 w 599"/>
                  <a:gd name="T91" fmla="*/ 68 h 135"/>
                  <a:gd name="T92" fmla="*/ 46 w 599"/>
                  <a:gd name="T93" fmla="*/ 59 h 135"/>
                  <a:gd name="T94" fmla="*/ 55 w 599"/>
                  <a:gd name="T95" fmla="*/ 4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9"/>
                  <a:gd name="T145" fmla="*/ 0 h 135"/>
                  <a:gd name="T146" fmla="*/ 599 w 599"/>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9" h="135">
                    <a:moveTo>
                      <a:pt x="55" y="45"/>
                    </a:moveTo>
                    <a:lnTo>
                      <a:pt x="62" y="45"/>
                    </a:lnTo>
                    <a:lnTo>
                      <a:pt x="69" y="44"/>
                    </a:lnTo>
                    <a:lnTo>
                      <a:pt x="79" y="44"/>
                    </a:lnTo>
                    <a:lnTo>
                      <a:pt x="87" y="43"/>
                    </a:lnTo>
                    <a:lnTo>
                      <a:pt x="96" y="42"/>
                    </a:lnTo>
                    <a:lnTo>
                      <a:pt x="103" y="40"/>
                    </a:lnTo>
                    <a:lnTo>
                      <a:pt x="111" y="41"/>
                    </a:lnTo>
                    <a:lnTo>
                      <a:pt x="121" y="41"/>
                    </a:lnTo>
                    <a:lnTo>
                      <a:pt x="128" y="39"/>
                    </a:lnTo>
                    <a:lnTo>
                      <a:pt x="136" y="39"/>
                    </a:lnTo>
                    <a:lnTo>
                      <a:pt x="145" y="38"/>
                    </a:lnTo>
                    <a:lnTo>
                      <a:pt x="154" y="38"/>
                    </a:lnTo>
                    <a:lnTo>
                      <a:pt x="162" y="37"/>
                    </a:lnTo>
                    <a:lnTo>
                      <a:pt x="168" y="37"/>
                    </a:lnTo>
                    <a:lnTo>
                      <a:pt x="178" y="36"/>
                    </a:lnTo>
                    <a:lnTo>
                      <a:pt x="185" y="35"/>
                    </a:lnTo>
                    <a:lnTo>
                      <a:pt x="193" y="34"/>
                    </a:lnTo>
                    <a:lnTo>
                      <a:pt x="202" y="33"/>
                    </a:lnTo>
                    <a:lnTo>
                      <a:pt x="210" y="33"/>
                    </a:lnTo>
                    <a:lnTo>
                      <a:pt x="220" y="33"/>
                    </a:lnTo>
                    <a:lnTo>
                      <a:pt x="228" y="32"/>
                    </a:lnTo>
                    <a:lnTo>
                      <a:pt x="235" y="33"/>
                    </a:lnTo>
                    <a:lnTo>
                      <a:pt x="244" y="32"/>
                    </a:lnTo>
                    <a:lnTo>
                      <a:pt x="253" y="31"/>
                    </a:lnTo>
                    <a:lnTo>
                      <a:pt x="260" y="30"/>
                    </a:lnTo>
                    <a:lnTo>
                      <a:pt x="268" y="29"/>
                    </a:lnTo>
                    <a:lnTo>
                      <a:pt x="275" y="28"/>
                    </a:lnTo>
                    <a:lnTo>
                      <a:pt x="284" y="27"/>
                    </a:lnTo>
                    <a:lnTo>
                      <a:pt x="293" y="26"/>
                    </a:lnTo>
                    <a:lnTo>
                      <a:pt x="301" y="26"/>
                    </a:lnTo>
                    <a:lnTo>
                      <a:pt x="310" y="26"/>
                    </a:lnTo>
                    <a:lnTo>
                      <a:pt x="318" y="25"/>
                    </a:lnTo>
                    <a:lnTo>
                      <a:pt x="326" y="23"/>
                    </a:lnTo>
                    <a:lnTo>
                      <a:pt x="334" y="22"/>
                    </a:lnTo>
                    <a:lnTo>
                      <a:pt x="343" y="21"/>
                    </a:lnTo>
                    <a:lnTo>
                      <a:pt x="352" y="20"/>
                    </a:lnTo>
                    <a:lnTo>
                      <a:pt x="359" y="20"/>
                    </a:lnTo>
                    <a:lnTo>
                      <a:pt x="370" y="19"/>
                    </a:lnTo>
                    <a:lnTo>
                      <a:pt x="378" y="20"/>
                    </a:lnTo>
                    <a:lnTo>
                      <a:pt x="384" y="20"/>
                    </a:lnTo>
                    <a:lnTo>
                      <a:pt x="394" y="18"/>
                    </a:lnTo>
                    <a:lnTo>
                      <a:pt x="402" y="18"/>
                    </a:lnTo>
                    <a:lnTo>
                      <a:pt x="412" y="18"/>
                    </a:lnTo>
                    <a:lnTo>
                      <a:pt x="419" y="16"/>
                    </a:lnTo>
                    <a:lnTo>
                      <a:pt x="427" y="15"/>
                    </a:lnTo>
                    <a:lnTo>
                      <a:pt x="436" y="14"/>
                    </a:lnTo>
                    <a:lnTo>
                      <a:pt x="445" y="15"/>
                    </a:lnTo>
                    <a:lnTo>
                      <a:pt x="453" y="14"/>
                    </a:lnTo>
                    <a:lnTo>
                      <a:pt x="463" y="13"/>
                    </a:lnTo>
                    <a:lnTo>
                      <a:pt x="472" y="12"/>
                    </a:lnTo>
                    <a:lnTo>
                      <a:pt x="479" y="11"/>
                    </a:lnTo>
                    <a:lnTo>
                      <a:pt x="486" y="10"/>
                    </a:lnTo>
                    <a:lnTo>
                      <a:pt x="493" y="10"/>
                    </a:lnTo>
                    <a:lnTo>
                      <a:pt x="503" y="9"/>
                    </a:lnTo>
                    <a:lnTo>
                      <a:pt x="512" y="8"/>
                    </a:lnTo>
                    <a:lnTo>
                      <a:pt x="521" y="7"/>
                    </a:lnTo>
                    <a:lnTo>
                      <a:pt x="530" y="6"/>
                    </a:lnTo>
                    <a:lnTo>
                      <a:pt x="538" y="6"/>
                    </a:lnTo>
                    <a:lnTo>
                      <a:pt x="546" y="4"/>
                    </a:lnTo>
                    <a:lnTo>
                      <a:pt x="555" y="3"/>
                    </a:lnTo>
                    <a:lnTo>
                      <a:pt x="562" y="2"/>
                    </a:lnTo>
                    <a:lnTo>
                      <a:pt x="572" y="1"/>
                    </a:lnTo>
                    <a:lnTo>
                      <a:pt x="580" y="0"/>
                    </a:lnTo>
                    <a:lnTo>
                      <a:pt x="591" y="0"/>
                    </a:lnTo>
                    <a:lnTo>
                      <a:pt x="591" y="4"/>
                    </a:lnTo>
                    <a:lnTo>
                      <a:pt x="591" y="7"/>
                    </a:lnTo>
                    <a:lnTo>
                      <a:pt x="592" y="9"/>
                    </a:lnTo>
                    <a:lnTo>
                      <a:pt x="591" y="10"/>
                    </a:lnTo>
                    <a:lnTo>
                      <a:pt x="591" y="12"/>
                    </a:lnTo>
                    <a:lnTo>
                      <a:pt x="591" y="15"/>
                    </a:lnTo>
                    <a:lnTo>
                      <a:pt x="591" y="20"/>
                    </a:lnTo>
                    <a:lnTo>
                      <a:pt x="591" y="21"/>
                    </a:lnTo>
                    <a:lnTo>
                      <a:pt x="592" y="24"/>
                    </a:lnTo>
                    <a:lnTo>
                      <a:pt x="592" y="27"/>
                    </a:lnTo>
                    <a:lnTo>
                      <a:pt x="592" y="29"/>
                    </a:lnTo>
                    <a:lnTo>
                      <a:pt x="593" y="31"/>
                    </a:lnTo>
                    <a:lnTo>
                      <a:pt x="592" y="32"/>
                    </a:lnTo>
                    <a:lnTo>
                      <a:pt x="593" y="35"/>
                    </a:lnTo>
                    <a:lnTo>
                      <a:pt x="593" y="39"/>
                    </a:lnTo>
                    <a:lnTo>
                      <a:pt x="593" y="41"/>
                    </a:lnTo>
                    <a:lnTo>
                      <a:pt x="594" y="43"/>
                    </a:lnTo>
                    <a:lnTo>
                      <a:pt x="594" y="45"/>
                    </a:lnTo>
                    <a:lnTo>
                      <a:pt x="594" y="49"/>
                    </a:lnTo>
                    <a:lnTo>
                      <a:pt x="595" y="53"/>
                    </a:lnTo>
                    <a:lnTo>
                      <a:pt x="594" y="55"/>
                    </a:lnTo>
                    <a:lnTo>
                      <a:pt x="593" y="56"/>
                    </a:lnTo>
                    <a:lnTo>
                      <a:pt x="594" y="60"/>
                    </a:lnTo>
                    <a:lnTo>
                      <a:pt x="594" y="63"/>
                    </a:lnTo>
                    <a:lnTo>
                      <a:pt x="595" y="65"/>
                    </a:lnTo>
                    <a:lnTo>
                      <a:pt x="595" y="67"/>
                    </a:lnTo>
                    <a:lnTo>
                      <a:pt x="595" y="71"/>
                    </a:lnTo>
                    <a:lnTo>
                      <a:pt x="596" y="73"/>
                    </a:lnTo>
                    <a:lnTo>
                      <a:pt x="595" y="76"/>
                    </a:lnTo>
                    <a:lnTo>
                      <a:pt x="596" y="78"/>
                    </a:lnTo>
                    <a:lnTo>
                      <a:pt x="598" y="82"/>
                    </a:lnTo>
                    <a:lnTo>
                      <a:pt x="597" y="86"/>
                    </a:lnTo>
                    <a:lnTo>
                      <a:pt x="586" y="86"/>
                    </a:lnTo>
                    <a:lnTo>
                      <a:pt x="578" y="87"/>
                    </a:lnTo>
                    <a:lnTo>
                      <a:pt x="567" y="89"/>
                    </a:lnTo>
                    <a:lnTo>
                      <a:pt x="558" y="89"/>
                    </a:lnTo>
                    <a:lnTo>
                      <a:pt x="549" y="90"/>
                    </a:lnTo>
                    <a:lnTo>
                      <a:pt x="540" y="91"/>
                    </a:lnTo>
                    <a:lnTo>
                      <a:pt x="530" y="92"/>
                    </a:lnTo>
                    <a:lnTo>
                      <a:pt x="519" y="93"/>
                    </a:lnTo>
                    <a:lnTo>
                      <a:pt x="509" y="93"/>
                    </a:lnTo>
                    <a:lnTo>
                      <a:pt x="501" y="94"/>
                    </a:lnTo>
                    <a:lnTo>
                      <a:pt x="492" y="95"/>
                    </a:lnTo>
                    <a:lnTo>
                      <a:pt x="482" y="95"/>
                    </a:lnTo>
                    <a:lnTo>
                      <a:pt x="473" y="96"/>
                    </a:lnTo>
                    <a:lnTo>
                      <a:pt x="463" y="98"/>
                    </a:lnTo>
                    <a:lnTo>
                      <a:pt x="455" y="98"/>
                    </a:lnTo>
                    <a:lnTo>
                      <a:pt x="445" y="98"/>
                    </a:lnTo>
                    <a:lnTo>
                      <a:pt x="436" y="100"/>
                    </a:lnTo>
                    <a:lnTo>
                      <a:pt x="425" y="100"/>
                    </a:lnTo>
                    <a:lnTo>
                      <a:pt x="416" y="100"/>
                    </a:lnTo>
                    <a:lnTo>
                      <a:pt x="406" y="101"/>
                    </a:lnTo>
                    <a:lnTo>
                      <a:pt x="398" y="102"/>
                    </a:lnTo>
                    <a:lnTo>
                      <a:pt x="390" y="102"/>
                    </a:lnTo>
                    <a:lnTo>
                      <a:pt x="379" y="103"/>
                    </a:lnTo>
                    <a:lnTo>
                      <a:pt x="370" y="104"/>
                    </a:lnTo>
                    <a:lnTo>
                      <a:pt x="361" y="104"/>
                    </a:lnTo>
                    <a:lnTo>
                      <a:pt x="351" y="105"/>
                    </a:lnTo>
                    <a:lnTo>
                      <a:pt x="341" y="106"/>
                    </a:lnTo>
                    <a:lnTo>
                      <a:pt x="332" y="105"/>
                    </a:lnTo>
                    <a:lnTo>
                      <a:pt x="323" y="106"/>
                    </a:lnTo>
                    <a:lnTo>
                      <a:pt x="313" y="108"/>
                    </a:lnTo>
                    <a:lnTo>
                      <a:pt x="304" y="109"/>
                    </a:lnTo>
                    <a:lnTo>
                      <a:pt x="294" y="109"/>
                    </a:lnTo>
                    <a:lnTo>
                      <a:pt x="285" y="110"/>
                    </a:lnTo>
                    <a:lnTo>
                      <a:pt x="275" y="110"/>
                    </a:lnTo>
                    <a:lnTo>
                      <a:pt x="266" y="111"/>
                    </a:lnTo>
                    <a:lnTo>
                      <a:pt x="258" y="111"/>
                    </a:lnTo>
                    <a:lnTo>
                      <a:pt x="247" y="112"/>
                    </a:lnTo>
                    <a:lnTo>
                      <a:pt x="239" y="114"/>
                    </a:lnTo>
                    <a:lnTo>
                      <a:pt x="228" y="116"/>
                    </a:lnTo>
                    <a:lnTo>
                      <a:pt x="219" y="116"/>
                    </a:lnTo>
                    <a:lnTo>
                      <a:pt x="210" y="118"/>
                    </a:lnTo>
                    <a:lnTo>
                      <a:pt x="200" y="119"/>
                    </a:lnTo>
                    <a:lnTo>
                      <a:pt x="191" y="120"/>
                    </a:lnTo>
                    <a:lnTo>
                      <a:pt x="182" y="121"/>
                    </a:lnTo>
                    <a:lnTo>
                      <a:pt x="174" y="120"/>
                    </a:lnTo>
                    <a:lnTo>
                      <a:pt x="163" y="122"/>
                    </a:lnTo>
                    <a:lnTo>
                      <a:pt x="155" y="122"/>
                    </a:lnTo>
                    <a:lnTo>
                      <a:pt x="147" y="122"/>
                    </a:lnTo>
                    <a:lnTo>
                      <a:pt x="137" y="123"/>
                    </a:lnTo>
                    <a:lnTo>
                      <a:pt x="127" y="124"/>
                    </a:lnTo>
                    <a:lnTo>
                      <a:pt x="118" y="125"/>
                    </a:lnTo>
                    <a:lnTo>
                      <a:pt x="109" y="125"/>
                    </a:lnTo>
                    <a:lnTo>
                      <a:pt x="101" y="126"/>
                    </a:lnTo>
                    <a:lnTo>
                      <a:pt x="92" y="126"/>
                    </a:lnTo>
                    <a:lnTo>
                      <a:pt x="81" y="127"/>
                    </a:lnTo>
                    <a:lnTo>
                      <a:pt x="73" y="127"/>
                    </a:lnTo>
                    <a:lnTo>
                      <a:pt x="64" y="128"/>
                    </a:lnTo>
                    <a:lnTo>
                      <a:pt x="54" y="128"/>
                    </a:lnTo>
                    <a:lnTo>
                      <a:pt x="45" y="129"/>
                    </a:lnTo>
                    <a:lnTo>
                      <a:pt x="37" y="129"/>
                    </a:lnTo>
                    <a:lnTo>
                      <a:pt x="27" y="130"/>
                    </a:lnTo>
                    <a:lnTo>
                      <a:pt x="18" y="133"/>
                    </a:lnTo>
                    <a:lnTo>
                      <a:pt x="7" y="133"/>
                    </a:lnTo>
                    <a:lnTo>
                      <a:pt x="0" y="134"/>
                    </a:lnTo>
                    <a:lnTo>
                      <a:pt x="2" y="130"/>
                    </a:lnTo>
                    <a:lnTo>
                      <a:pt x="5" y="128"/>
                    </a:lnTo>
                    <a:lnTo>
                      <a:pt x="6" y="125"/>
                    </a:lnTo>
                    <a:lnTo>
                      <a:pt x="7" y="120"/>
                    </a:lnTo>
                    <a:lnTo>
                      <a:pt x="8" y="118"/>
                    </a:lnTo>
                    <a:lnTo>
                      <a:pt x="12" y="114"/>
                    </a:lnTo>
                    <a:lnTo>
                      <a:pt x="14" y="111"/>
                    </a:lnTo>
                    <a:lnTo>
                      <a:pt x="16" y="110"/>
                    </a:lnTo>
                    <a:lnTo>
                      <a:pt x="17" y="106"/>
                    </a:lnTo>
                    <a:lnTo>
                      <a:pt x="19" y="103"/>
                    </a:lnTo>
                    <a:lnTo>
                      <a:pt x="20" y="100"/>
                    </a:lnTo>
                    <a:lnTo>
                      <a:pt x="21" y="98"/>
                    </a:lnTo>
                    <a:lnTo>
                      <a:pt x="25" y="95"/>
                    </a:lnTo>
                    <a:lnTo>
                      <a:pt x="25" y="92"/>
                    </a:lnTo>
                    <a:lnTo>
                      <a:pt x="28" y="90"/>
                    </a:lnTo>
                    <a:lnTo>
                      <a:pt x="31" y="90"/>
                    </a:lnTo>
                    <a:lnTo>
                      <a:pt x="32" y="86"/>
                    </a:lnTo>
                    <a:lnTo>
                      <a:pt x="32" y="82"/>
                    </a:lnTo>
                    <a:lnTo>
                      <a:pt x="34" y="79"/>
                    </a:lnTo>
                    <a:lnTo>
                      <a:pt x="35" y="76"/>
                    </a:lnTo>
                    <a:lnTo>
                      <a:pt x="37" y="73"/>
                    </a:lnTo>
                    <a:lnTo>
                      <a:pt x="39" y="70"/>
                    </a:lnTo>
                    <a:lnTo>
                      <a:pt x="41" y="68"/>
                    </a:lnTo>
                    <a:lnTo>
                      <a:pt x="42" y="66"/>
                    </a:lnTo>
                    <a:lnTo>
                      <a:pt x="43" y="64"/>
                    </a:lnTo>
                    <a:lnTo>
                      <a:pt x="44" y="62"/>
                    </a:lnTo>
                    <a:lnTo>
                      <a:pt x="46" y="59"/>
                    </a:lnTo>
                    <a:lnTo>
                      <a:pt x="48" y="57"/>
                    </a:lnTo>
                    <a:lnTo>
                      <a:pt x="51" y="54"/>
                    </a:lnTo>
                    <a:lnTo>
                      <a:pt x="52" y="52"/>
                    </a:lnTo>
                    <a:lnTo>
                      <a:pt x="55" y="48"/>
                    </a:lnTo>
                    <a:lnTo>
                      <a:pt x="55" y="45"/>
                    </a:lnTo>
                  </a:path>
                </a:pathLst>
              </a:custGeom>
              <a:solidFill>
                <a:srgbClr val="7F7F7F"/>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5" name="Freeform 45"/>
              <p:cNvSpPr>
                <a:spLocks/>
              </p:cNvSpPr>
              <p:nvPr/>
            </p:nvSpPr>
            <p:spPr bwMode="auto">
              <a:xfrm>
                <a:off x="2502" y="1538"/>
                <a:ext cx="559" cy="134"/>
              </a:xfrm>
              <a:custGeom>
                <a:avLst/>
                <a:gdLst>
                  <a:gd name="T0" fmla="*/ 73 w 559"/>
                  <a:gd name="T1" fmla="*/ 44 h 134"/>
                  <a:gd name="T2" fmla="*/ 103 w 559"/>
                  <a:gd name="T3" fmla="*/ 41 h 134"/>
                  <a:gd name="T4" fmla="*/ 133 w 559"/>
                  <a:gd name="T5" fmla="*/ 38 h 134"/>
                  <a:gd name="T6" fmla="*/ 164 w 559"/>
                  <a:gd name="T7" fmla="*/ 36 h 134"/>
                  <a:gd name="T8" fmla="*/ 195 w 559"/>
                  <a:gd name="T9" fmla="*/ 33 h 134"/>
                  <a:gd name="T10" fmla="*/ 228 w 559"/>
                  <a:gd name="T11" fmla="*/ 29 h 134"/>
                  <a:gd name="T12" fmla="*/ 257 w 559"/>
                  <a:gd name="T13" fmla="*/ 29 h 134"/>
                  <a:gd name="T14" fmla="*/ 290 w 559"/>
                  <a:gd name="T15" fmla="*/ 25 h 134"/>
                  <a:gd name="T16" fmla="*/ 320 w 559"/>
                  <a:gd name="T17" fmla="*/ 22 h 134"/>
                  <a:gd name="T18" fmla="*/ 351 w 559"/>
                  <a:gd name="T19" fmla="*/ 20 h 134"/>
                  <a:gd name="T20" fmla="*/ 381 w 559"/>
                  <a:gd name="T21" fmla="*/ 15 h 134"/>
                  <a:gd name="T22" fmla="*/ 414 w 559"/>
                  <a:gd name="T23" fmla="*/ 13 h 134"/>
                  <a:gd name="T24" fmla="*/ 444 w 559"/>
                  <a:gd name="T25" fmla="*/ 10 h 134"/>
                  <a:gd name="T26" fmla="*/ 477 w 559"/>
                  <a:gd name="T27" fmla="*/ 6 h 134"/>
                  <a:gd name="T28" fmla="*/ 510 w 559"/>
                  <a:gd name="T29" fmla="*/ 3 h 134"/>
                  <a:gd name="T30" fmla="*/ 542 w 559"/>
                  <a:gd name="T31" fmla="*/ 0 h 134"/>
                  <a:gd name="T32" fmla="*/ 550 w 559"/>
                  <a:gd name="T33" fmla="*/ 7 h 134"/>
                  <a:gd name="T34" fmla="*/ 552 w 559"/>
                  <a:gd name="T35" fmla="*/ 18 h 134"/>
                  <a:gd name="T36" fmla="*/ 553 w 559"/>
                  <a:gd name="T37" fmla="*/ 28 h 134"/>
                  <a:gd name="T38" fmla="*/ 553 w 559"/>
                  <a:gd name="T39" fmla="*/ 38 h 134"/>
                  <a:gd name="T40" fmla="*/ 555 w 559"/>
                  <a:gd name="T41" fmla="*/ 46 h 134"/>
                  <a:gd name="T42" fmla="*/ 554 w 559"/>
                  <a:gd name="T43" fmla="*/ 57 h 134"/>
                  <a:gd name="T44" fmla="*/ 555 w 559"/>
                  <a:gd name="T45" fmla="*/ 67 h 134"/>
                  <a:gd name="T46" fmla="*/ 557 w 559"/>
                  <a:gd name="T47" fmla="*/ 79 h 134"/>
                  <a:gd name="T48" fmla="*/ 531 w 559"/>
                  <a:gd name="T49" fmla="*/ 85 h 134"/>
                  <a:gd name="T50" fmla="*/ 496 w 559"/>
                  <a:gd name="T51" fmla="*/ 89 h 134"/>
                  <a:gd name="T52" fmla="*/ 457 w 559"/>
                  <a:gd name="T53" fmla="*/ 93 h 134"/>
                  <a:gd name="T54" fmla="*/ 423 w 559"/>
                  <a:gd name="T55" fmla="*/ 95 h 134"/>
                  <a:gd name="T56" fmla="*/ 387 w 559"/>
                  <a:gd name="T57" fmla="*/ 99 h 134"/>
                  <a:gd name="T58" fmla="*/ 354 w 559"/>
                  <a:gd name="T59" fmla="*/ 101 h 134"/>
                  <a:gd name="T60" fmla="*/ 318 w 559"/>
                  <a:gd name="T61" fmla="*/ 103 h 134"/>
                  <a:gd name="T62" fmla="*/ 283 w 559"/>
                  <a:gd name="T63" fmla="*/ 107 h 134"/>
                  <a:gd name="T64" fmla="*/ 247 w 559"/>
                  <a:gd name="T65" fmla="*/ 111 h 134"/>
                  <a:gd name="T66" fmla="*/ 215 w 559"/>
                  <a:gd name="T67" fmla="*/ 113 h 134"/>
                  <a:gd name="T68" fmla="*/ 178 w 559"/>
                  <a:gd name="T69" fmla="*/ 115 h 134"/>
                  <a:gd name="T70" fmla="*/ 144 w 559"/>
                  <a:gd name="T71" fmla="*/ 120 h 134"/>
                  <a:gd name="T72" fmla="*/ 111 w 559"/>
                  <a:gd name="T73" fmla="*/ 123 h 134"/>
                  <a:gd name="T74" fmla="*/ 76 w 559"/>
                  <a:gd name="T75" fmla="*/ 125 h 134"/>
                  <a:gd name="T76" fmla="*/ 42 w 559"/>
                  <a:gd name="T77" fmla="*/ 129 h 134"/>
                  <a:gd name="T78" fmla="*/ 8 w 559"/>
                  <a:gd name="T79" fmla="*/ 132 h 134"/>
                  <a:gd name="T80" fmla="*/ 5 w 559"/>
                  <a:gd name="T81" fmla="*/ 123 h 134"/>
                  <a:gd name="T82" fmla="*/ 14 w 559"/>
                  <a:gd name="T83" fmla="*/ 112 h 134"/>
                  <a:gd name="T84" fmla="*/ 19 w 559"/>
                  <a:gd name="T85" fmla="*/ 101 h 134"/>
                  <a:gd name="T86" fmla="*/ 25 w 559"/>
                  <a:gd name="T87" fmla="*/ 91 h 134"/>
                  <a:gd name="T88" fmla="*/ 29 w 559"/>
                  <a:gd name="T89" fmla="*/ 78 h 134"/>
                  <a:gd name="T90" fmla="*/ 37 w 559"/>
                  <a:gd name="T91" fmla="*/ 68 h 134"/>
                  <a:gd name="T92" fmla="*/ 42 w 559"/>
                  <a:gd name="T93" fmla="*/ 59 h 134"/>
                  <a:gd name="T94" fmla="*/ 49 w 559"/>
                  <a:gd name="T95" fmla="*/ 48 h 1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9"/>
                  <a:gd name="T145" fmla="*/ 0 h 134"/>
                  <a:gd name="T146" fmla="*/ 559 w 559"/>
                  <a:gd name="T147" fmla="*/ 134 h 1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9" h="134">
                    <a:moveTo>
                      <a:pt x="49" y="45"/>
                    </a:moveTo>
                    <a:lnTo>
                      <a:pt x="57" y="44"/>
                    </a:lnTo>
                    <a:lnTo>
                      <a:pt x="64" y="44"/>
                    </a:lnTo>
                    <a:lnTo>
                      <a:pt x="73" y="44"/>
                    </a:lnTo>
                    <a:lnTo>
                      <a:pt x="80" y="43"/>
                    </a:lnTo>
                    <a:lnTo>
                      <a:pt x="89" y="43"/>
                    </a:lnTo>
                    <a:lnTo>
                      <a:pt x="96" y="41"/>
                    </a:lnTo>
                    <a:lnTo>
                      <a:pt x="103" y="41"/>
                    </a:lnTo>
                    <a:lnTo>
                      <a:pt x="111" y="40"/>
                    </a:lnTo>
                    <a:lnTo>
                      <a:pt x="119" y="39"/>
                    </a:lnTo>
                    <a:lnTo>
                      <a:pt x="125" y="39"/>
                    </a:lnTo>
                    <a:lnTo>
                      <a:pt x="133" y="38"/>
                    </a:lnTo>
                    <a:lnTo>
                      <a:pt x="141" y="37"/>
                    </a:lnTo>
                    <a:lnTo>
                      <a:pt x="150" y="36"/>
                    </a:lnTo>
                    <a:lnTo>
                      <a:pt x="158" y="36"/>
                    </a:lnTo>
                    <a:lnTo>
                      <a:pt x="164" y="36"/>
                    </a:lnTo>
                    <a:lnTo>
                      <a:pt x="173" y="35"/>
                    </a:lnTo>
                    <a:lnTo>
                      <a:pt x="180" y="34"/>
                    </a:lnTo>
                    <a:lnTo>
                      <a:pt x="187" y="33"/>
                    </a:lnTo>
                    <a:lnTo>
                      <a:pt x="195" y="33"/>
                    </a:lnTo>
                    <a:lnTo>
                      <a:pt x="203" y="32"/>
                    </a:lnTo>
                    <a:lnTo>
                      <a:pt x="212" y="31"/>
                    </a:lnTo>
                    <a:lnTo>
                      <a:pt x="219" y="30"/>
                    </a:lnTo>
                    <a:lnTo>
                      <a:pt x="228" y="29"/>
                    </a:lnTo>
                    <a:lnTo>
                      <a:pt x="235" y="30"/>
                    </a:lnTo>
                    <a:lnTo>
                      <a:pt x="241" y="29"/>
                    </a:lnTo>
                    <a:lnTo>
                      <a:pt x="250" y="28"/>
                    </a:lnTo>
                    <a:lnTo>
                      <a:pt x="257" y="29"/>
                    </a:lnTo>
                    <a:lnTo>
                      <a:pt x="265" y="28"/>
                    </a:lnTo>
                    <a:lnTo>
                      <a:pt x="272" y="27"/>
                    </a:lnTo>
                    <a:lnTo>
                      <a:pt x="282" y="26"/>
                    </a:lnTo>
                    <a:lnTo>
                      <a:pt x="290" y="25"/>
                    </a:lnTo>
                    <a:lnTo>
                      <a:pt x="297" y="25"/>
                    </a:lnTo>
                    <a:lnTo>
                      <a:pt x="304" y="24"/>
                    </a:lnTo>
                    <a:lnTo>
                      <a:pt x="312" y="23"/>
                    </a:lnTo>
                    <a:lnTo>
                      <a:pt x="320" y="22"/>
                    </a:lnTo>
                    <a:lnTo>
                      <a:pt x="327" y="23"/>
                    </a:lnTo>
                    <a:lnTo>
                      <a:pt x="336" y="22"/>
                    </a:lnTo>
                    <a:lnTo>
                      <a:pt x="343" y="21"/>
                    </a:lnTo>
                    <a:lnTo>
                      <a:pt x="351" y="20"/>
                    </a:lnTo>
                    <a:lnTo>
                      <a:pt x="359" y="18"/>
                    </a:lnTo>
                    <a:lnTo>
                      <a:pt x="366" y="18"/>
                    </a:lnTo>
                    <a:lnTo>
                      <a:pt x="375" y="18"/>
                    </a:lnTo>
                    <a:lnTo>
                      <a:pt x="381" y="15"/>
                    </a:lnTo>
                    <a:lnTo>
                      <a:pt x="391" y="15"/>
                    </a:lnTo>
                    <a:lnTo>
                      <a:pt x="399" y="14"/>
                    </a:lnTo>
                    <a:lnTo>
                      <a:pt x="406" y="14"/>
                    </a:lnTo>
                    <a:lnTo>
                      <a:pt x="414" y="13"/>
                    </a:lnTo>
                    <a:lnTo>
                      <a:pt x="422" y="12"/>
                    </a:lnTo>
                    <a:lnTo>
                      <a:pt x="432" y="11"/>
                    </a:lnTo>
                    <a:lnTo>
                      <a:pt x="439" y="10"/>
                    </a:lnTo>
                    <a:lnTo>
                      <a:pt x="444" y="10"/>
                    </a:lnTo>
                    <a:lnTo>
                      <a:pt x="452" y="9"/>
                    </a:lnTo>
                    <a:lnTo>
                      <a:pt x="460" y="8"/>
                    </a:lnTo>
                    <a:lnTo>
                      <a:pt x="470" y="7"/>
                    </a:lnTo>
                    <a:lnTo>
                      <a:pt x="477" y="6"/>
                    </a:lnTo>
                    <a:lnTo>
                      <a:pt x="485" y="5"/>
                    </a:lnTo>
                    <a:lnTo>
                      <a:pt x="494" y="5"/>
                    </a:lnTo>
                    <a:lnTo>
                      <a:pt x="501" y="4"/>
                    </a:lnTo>
                    <a:lnTo>
                      <a:pt x="510" y="3"/>
                    </a:lnTo>
                    <a:lnTo>
                      <a:pt x="516" y="2"/>
                    </a:lnTo>
                    <a:lnTo>
                      <a:pt x="525" y="1"/>
                    </a:lnTo>
                    <a:lnTo>
                      <a:pt x="534" y="1"/>
                    </a:lnTo>
                    <a:lnTo>
                      <a:pt x="542" y="0"/>
                    </a:lnTo>
                    <a:lnTo>
                      <a:pt x="551" y="0"/>
                    </a:lnTo>
                    <a:lnTo>
                      <a:pt x="551" y="3"/>
                    </a:lnTo>
                    <a:lnTo>
                      <a:pt x="551" y="6"/>
                    </a:lnTo>
                    <a:lnTo>
                      <a:pt x="550" y="7"/>
                    </a:lnTo>
                    <a:lnTo>
                      <a:pt x="551" y="9"/>
                    </a:lnTo>
                    <a:lnTo>
                      <a:pt x="551" y="11"/>
                    </a:lnTo>
                    <a:lnTo>
                      <a:pt x="551" y="14"/>
                    </a:lnTo>
                    <a:lnTo>
                      <a:pt x="552" y="18"/>
                    </a:lnTo>
                    <a:lnTo>
                      <a:pt x="552" y="22"/>
                    </a:lnTo>
                    <a:lnTo>
                      <a:pt x="552" y="24"/>
                    </a:lnTo>
                    <a:lnTo>
                      <a:pt x="553" y="26"/>
                    </a:lnTo>
                    <a:lnTo>
                      <a:pt x="553" y="28"/>
                    </a:lnTo>
                    <a:lnTo>
                      <a:pt x="553" y="30"/>
                    </a:lnTo>
                    <a:lnTo>
                      <a:pt x="553" y="33"/>
                    </a:lnTo>
                    <a:lnTo>
                      <a:pt x="554" y="35"/>
                    </a:lnTo>
                    <a:lnTo>
                      <a:pt x="553" y="38"/>
                    </a:lnTo>
                    <a:lnTo>
                      <a:pt x="554" y="41"/>
                    </a:lnTo>
                    <a:lnTo>
                      <a:pt x="554" y="43"/>
                    </a:lnTo>
                    <a:lnTo>
                      <a:pt x="554" y="45"/>
                    </a:lnTo>
                    <a:lnTo>
                      <a:pt x="555" y="46"/>
                    </a:lnTo>
                    <a:lnTo>
                      <a:pt x="554" y="51"/>
                    </a:lnTo>
                    <a:lnTo>
                      <a:pt x="555" y="54"/>
                    </a:lnTo>
                    <a:lnTo>
                      <a:pt x="554" y="55"/>
                    </a:lnTo>
                    <a:lnTo>
                      <a:pt x="554" y="57"/>
                    </a:lnTo>
                    <a:lnTo>
                      <a:pt x="555" y="60"/>
                    </a:lnTo>
                    <a:lnTo>
                      <a:pt x="555" y="63"/>
                    </a:lnTo>
                    <a:lnTo>
                      <a:pt x="555" y="65"/>
                    </a:lnTo>
                    <a:lnTo>
                      <a:pt x="555" y="67"/>
                    </a:lnTo>
                    <a:lnTo>
                      <a:pt x="556" y="70"/>
                    </a:lnTo>
                    <a:lnTo>
                      <a:pt x="556" y="74"/>
                    </a:lnTo>
                    <a:lnTo>
                      <a:pt x="556" y="77"/>
                    </a:lnTo>
                    <a:lnTo>
                      <a:pt x="557" y="79"/>
                    </a:lnTo>
                    <a:lnTo>
                      <a:pt x="558" y="82"/>
                    </a:lnTo>
                    <a:lnTo>
                      <a:pt x="547" y="82"/>
                    </a:lnTo>
                    <a:lnTo>
                      <a:pt x="538" y="84"/>
                    </a:lnTo>
                    <a:lnTo>
                      <a:pt x="531" y="85"/>
                    </a:lnTo>
                    <a:lnTo>
                      <a:pt x="522" y="86"/>
                    </a:lnTo>
                    <a:lnTo>
                      <a:pt x="512" y="88"/>
                    </a:lnTo>
                    <a:lnTo>
                      <a:pt x="503" y="88"/>
                    </a:lnTo>
                    <a:lnTo>
                      <a:pt x="496" y="89"/>
                    </a:lnTo>
                    <a:lnTo>
                      <a:pt x="484" y="90"/>
                    </a:lnTo>
                    <a:lnTo>
                      <a:pt x="476" y="91"/>
                    </a:lnTo>
                    <a:lnTo>
                      <a:pt x="466" y="92"/>
                    </a:lnTo>
                    <a:lnTo>
                      <a:pt x="457" y="93"/>
                    </a:lnTo>
                    <a:lnTo>
                      <a:pt x="451" y="93"/>
                    </a:lnTo>
                    <a:lnTo>
                      <a:pt x="442" y="93"/>
                    </a:lnTo>
                    <a:lnTo>
                      <a:pt x="433" y="94"/>
                    </a:lnTo>
                    <a:lnTo>
                      <a:pt x="423" y="95"/>
                    </a:lnTo>
                    <a:lnTo>
                      <a:pt x="414" y="96"/>
                    </a:lnTo>
                    <a:lnTo>
                      <a:pt x="405" y="96"/>
                    </a:lnTo>
                    <a:lnTo>
                      <a:pt x="396" y="97"/>
                    </a:lnTo>
                    <a:lnTo>
                      <a:pt x="387" y="99"/>
                    </a:lnTo>
                    <a:lnTo>
                      <a:pt x="380" y="99"/>
                    </a:lnTo>
                    <a:lnTo>
                      <a:pt x="372" y="100"/>
                    </a:lnTo>
                    <a:lnTo>
                      <a:pt x="361" y="100"/>
                    </a:lnTo>
                    <a:lnTo>
                      <a:pt x="354" y="101"/>
                    </a:lnTo>
                    <a:lnTo>
                      <a:pt x="345" y="101"/>
                    </a:lnTo>
                    <a:lnTo>
                      <a:pt x="335" y="102"/>
                    </a:lnTo>
                    <a:lnTo>
                      <a:pt x="326" y="103"/>
                    </a:lnTo>
                    <a:lnTo>
                      <a:pt x="318" y="103"/>
                    </a:lnTo>
                    <a:lnTo>
                      <a:pt x="310" y="104"/>
                    </a:lnTo>
                    <a:lnTo>
                      <a:pt x="301" y="105"/>
                    </a:lnTo>
                    <a:lnTo>
                      <a:pt x="291" y="106"/>
                    </a:lnTo>
                    <a:lnTo>
                      <a:pt x="283" y="107"/>
                    </a:lnTo>
                    <a:lnTo>
                      <a:pt x="274" y="108"/>
                    </a:lnTo>
                    <a:lnTo>
                      <a:pt x="264" y="110"/>
                    </a:lnTo>
                    <a:lnTo>
                      <a:pt x="256" y="110"/>
                    </a:lnTo>
                    <a:lnTo>
                      <a:pt x="247" y="111"/>
                    </a:lnTo>
                    <a:lnTo>
                      <a:pt x="240" y="112"/>
                    </a:lnTo>
                    <a:lnTo>
                      <a:pt x="232" y="111"/>
                    </a:lnTo>
                    <a:lnTo>
                      <a:pt x="223" y="112"/>
                    </a:lnTo>
                    <a:lnTo>
                      <a:pt x="215" y="113"/>
                    </a:lnTo>
                    <a:lnTo>
                      <a:pt x="205" y="113"/>
                    </a:lnTo>
                    <a:lnTo>
                      <a:pt x="196" y="114"/>
                    </a:lnTo>
                    <a:lnTo>
                      <a:pt x="188" y="115"/>
                    </a:lnTo>
                    <a:lnTo>
                      <a:pt x="178" y="115"/>
                    </a:lnTo>
                    <a:lnTo>
                      <a:pt x="171" y="117"/>
                    </a:lnTo>
                    <a:lnTo>
                      <a:pt x="162" y="118"/>
                    </a:lnTo>
                    <a:lnTo>
                      <a:pt x="154" y="119"/>
                    </a:lnTo>
                    <a:lnTo>
                      <a:pt x="144" y="120"/>
                    </a:lnTo>
                    <a:lnTo>
                      <a:pt x="136" y="121"/>
                    </a:lnTo>
                    <a:lnTo>
                      <a:pt x="128" y="121"/>
                    </a:lnTo>
                    <a:lnTo>
                      <a:pt x="119" y="122"/>
                    </a:lnTo>
                    <a:lnTo>
                      <a:pt x="111" y="123"/>
                    </a:lnTo>
                    <a:lnTo>
                      <a:pt x="103" y="123"/>
                    </a:lnTo>
                    <a:lnTo>
                      <a:pt x="95" y="124"/>
                    </a:lnTo>
                    <a:lnTo>
                      <a:pt x="85" y="125"/>
                    </a:lnTo>
                    <a:lnTo>
                      <a:pt x="76" y="125"/>
                    </a:lnTo>
                    <a:lnTo>
                      <a:pt x="69" y="126"/>
                    </a:lnTo>
                    <a:lnTo>
                      <a:pt x="58" y="128"/>
                    </a:lnTo>
                    <a:lnTo>
                      <a:pt x="51" y="128"/>
                    </a:lnTo>
                    <a:lnTo>
                      <a:pt x="42" y="129"/>
                    </a:lnTo>
                    <a:lnTo>
                      <a:pt x="34" y="130"/>
                    </a:lnTo>
                    <a:lnTo>
                      <a:pt x="25" y="131"/>
                    </a:lnTo>
                    <a:lnTo>
                      <a:pt x="18" y="131"/>
                    </a:lnTo>
                    <a:lnTo>
                      <a:pt x="8" y="132"/>
                    </a:lnTo>
                    <a:lnTo>
                      <a:pt x="0" y="133"/>
                    </a:lnTo>
                    <a:lnTo>
                      <a:pt x="2" y="129"/>
                    </a:lnTo>
                    <a:lnTo>
                      <a:pt x="3" y="126"/>
                    </a:lnTo>
                    <a:lnTo>
                      <a:pt x="5" y="123"/>
                    </a:lnTo>
                    <a:lnTo>
                      <a:pt x="8" y="120"/>
                    </a:lnTo>
                    <a:lnTo>
                      <a:pt x="9" y="117"/>
                    </a:lnTo>
                    <a:lnTo>
                      <a:pt x="12" y="113"/>
                    </a:lnTo>
                    <a:lnTo>
                      <a:pt x="14" y="112"/>
                    </a:lnTo>
                    <a:lnTo>
                      <a:pt x="16" y="109"/>
                    </a:lnTo>
                    <a:lnTo>
                      <a:pt x="16" y="106"/>
                    </a:lnTo>
                    <a:lnTo>
                      <a:pt x="17" y="102"/>
                    </a:lnTo>
                    <a:lnTo>
                      <a:pt x="19" y="101"/>
                    </a:lnTo>
                    <a:lnTo>
                      <a:pt x="21" y="99"/>
                    </a:lnTo>
                    <a:lnTo>
                      <a:pt x="23" y="96"/>
                    </a:lnTo>
                    <a:lnTo>
                      <a:pt x="25" y="93"/>
                    </a:lnTo>
                    <a:lnTo>
                      <a:pt x="25" y="91"/>
                    </a:lnTo>
                    <a:lnTo>
                      <a:pt x="26" y="88"/>
                    </a:lnTo>
                    <a:lnTo>
                      <a:pt x="26" y="85"/>
                    </a:lnTo>
                    <a:lnTo>
                      <a:pt x="27" y="82"/>
                    </a:lnTo>
                    <a:lnTo>
                      <a:pt x="29" y="78"/>
                    </a:lnTo>
                    <a:lnTo>
                      <a:pt x="31" y="76"/>
                    </a:lnTo>
                    <a:lnTo>
                      <a:pt x="33" y="74"/>
                    </a:lnTo>
                    <a:lnTo>
                      <a:pt x="35" y="71"/>
                    </a:lnTo>
                    <a:lnTo>
                      <a:pt x="37" y="68"/>
                    </a:lnTo>
                    <a:lnTo>
                      <a:pt x="37" y="65"/>
                    </a:lnTo>
                    <a:lnTo>
                      <a:pt x="39" y="63"/>
                    </a:lnTo>
                    <a:lnTo>
                      <a:pt x="40" y="61"/>
                    </a:lnTo>
                    <a:lnTo>
                      <a:pt x="42" y="59"/>
                    </a:lnTo>
                    <a:lnTo>
                      <a:pt x="43" y="57"/>
                    </a:lnTo>
                    <a:lnTo>
                      <a:pt x="45" y="55"/>
                    </a:lnTo>
                    <a:lnTo>
                      <a:pt x="46" y="52"/>
                    </a:lnTo>
                    <a:lnTo>
                      <a:pt x="49" y="48"/>
                    </a:lnTo>
                    <a:lnTo>
                      <a:pt x="49" y="45"/>
                    </a:lnTo>
                  </a:path>
                </a:pathLst>
              </a:custGeom>
              <a:solidFill>
                <a:srgbClr val="7F7F7F"/>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6" name="Freeform 46"/>
              <p:cNvSpPr>
                <a:spLocks/>
              </p:cNvSpPr>
              <p:nvPr/>
            </p:nvSpPr>
            <p:spPr bwMode="auto">
              <a:xfrm>
                <a:off x="2510" y="2603"/>
                <a:ext cx="649" cy="143"/>
              </a:xfrm>
              <a:custGeom>
                <a:avLst/>
                <a:gdLst>
                  <a:gd name="T0" fmla="*/ 22 w 649"/>
                  <a:gd name="T1" fmla="*/ 44 h 143"/>
                  <a:gd name="T2" fmla="*/ 52 w 649"/>
                  <a:gd name="T3" fmla="*/ 42 h 143"/>
                  <a:gd name="T4" fmla="*/ 80 w 649"/>
                  <a:gd name="T5" fmla="*/ 39 h 143"/>
                  <a:gd name="T6" fmla="*/ 110 w 649"/>
                  <a:gd name="T7" fmla="*/ 37 h 143"/>
                  <a:gd name="T8" fmla="*/ 138 w 649"/>
                  <a:gd name="T9" fmla="*/ 36 h 143"/>
                  <a:gd name="T10" fmla="*/ 168 w 649"/>
                  <a:gd name="T11" fmla="*/ 34 h 143"/>
                  <a:gd name="T12" fmla="*/ 198 w 649"/>
                  <a:gd name="T13" fmla="*/ 32 h 143"/>
                  <a:gd name="T14" fmla="*/ 227 w 649"/>
                  <a:gd name="T15" fmla="*/ 29 h 143"/>
                  <a:gd name="T16" fmla="*/ 258 w 649"/>
                  <a:gd name="T17" fmla="*/ 27 h 143"/>
                  <a:gd name="T18" fmla="*/ 287 w 649"/>
                  <a:gd name="T19" fmla="*/ 25 h 143"/>
                  <a:gd name="T20" fmla="*/ 319 w 649"/>
                  <a:gd name="T21" fmla="*/ 23 h 143"/>
                  <a:gd name="T22" fmla="*/ 347 w 649"/>
                  <a:gd name="T23" fmla="*/ 22 h 143"/>
                  <a:gd name="T24" fmla="*/ 378 w 649"/>
                  <a:gd name="T25" fmla="*/ 20 h 143"/>
                  <a:gd name="T26" fmla="*/ 408 w 649"/>
                  <a:gd name="T27" fmla="*/ 16 h 143"/>
                  <a:gd name="T28" fmla="*/ 439 w 649"/>
                  <a:gd name="T29" fmla="*/ 14 h 143"/>
                  <a:gd name="T30" fmla="*/ 468 w 649"/>
                  <a:gd name="T31" fmla="*/ 12 h 143"/>
                  <a:gd name="T32" fmla="*/ 499 w 649"/>
                  <a:gd name="T33" fmla="*/ 10 h 143"/>
                  <a:gd name="T34" fmla="*/ 529 w 649"/>
                  <a:gd name="T35" fmla="*/ 7 h 143"/>
                  <a:gd name="T36" fmla="*/ 560 w 649"/>
                  <a:gd name="T37" fmla="*/ 6 h 143"/>
                  <a:gd name="T38" fmla="*/ 589 w 649"/>
                  <a:gd name="T39" fmla="*/ 5 h 143"/>
                  <a:gd name="T40" fmla="*/ 621 w 649"/>
                  <a:gd name="T41" fmla="*/ 2 h 143"/>
                  <a:gd name="T42" fmla="*/ 641 w 649"/>
                  <a:gd name="T43" fmla="*/ 4 h 143"/>
                  <a:gd name="T44" fmla="*/ 643 w 649"/>
                  <a:gd name="T45" fmla="*/ 24 h 143"/>
                  <a:gd name="T46" fmla="*/ 643 w 649"/>
                  <a:gd name="T47" fmla="*/ 42 h 143"/>
                  <a:gd name="T48" fmla="*/ 646 w 649"/>
                  <a:gd name="T49" fmla="*/ 59 h 143"/>
                  <a:gd name="T50" fmla="*/ 648 w 649"/>
                  <a:gd name="T51" fmla="*/ 77 h 143"/>
                  <a:gd name="T52" fmla="*/ 648 w 649"/>
                  <a:gd name="T53" fmla="*/ 97 h 143"/>
                  <a:gd name="T54" fmla="*/ 616 w 649"/>
                  <a:gd name="T55" fmla="*/ 99 h 143"/>
                  <a:gd name="T56" fmla="*/ 586 w 649"/>
                  <a:gd name="T57" fmla="*/ 100 h 143"/>
                  <a:gd name="T58" fmla="*/ 556 w 649"/>
                  <a:gd name="T59" fmla="*/ 102 h 143"/>
                  <a:gd name="T60" fmla="*/ 526 w 649"/>
                  <a:gd name="T61" fmla="*/ 103 h 143"/>
                  <a:gd name="T62" fmla="*/ 493 w 649"/>
                  <a:gd name="T63" fmla="*/ 107 h 143"/>
                  <a:gd name="T64" fmla="*/ 463 w 649"/>
                  <a:gd name="T65" fmla="*/ 108 h 143"/>
                  <a:gd name="T66" fmla="*/ 434 w 649"/>
                  <a:gd name="T67" fmla="*/ 111 h 143"/>
                  <a:gd name="T68" fmla="*/ 403 w 649"/>
                  <a:gd name="T69" fmla="*/ 114 h 143"/>
                  <a:gd name="T70" fmla="*/ 370 w 649"/>
                  <a:gd name="T71" fmla="*/ 116 h 143"/>
                  <a:gd name="T72" fmla="*/ 341 w 649"/>
                  <a:gd name="T73" fmla="*/ 118 h 143"/>
                  <a:gd name="T74" fmla="*/ 310 w 649"/>
                  <a:gd name="T75" fmla="*/ 120 h 143"/>
                  <a:gd name="T76" fmla="*/ 281 w 649"/>
                  <a:gd name="T77" fmla="*/ 122 h 143"/>
                  <a:gd name="T78" fmla="*/ 249 w 649"/>
                  <a:gd name="T79" fmla="*/ 125 h 143"/>
                  <a:gd name="T80" fmla="*/ 220 w 649"/>
                  <a:gd name="T81" fmla="*/ 127 h 143"/>
                  <a:gd name="T82" fmla="*/ 190 w 649"/>
                  <a:gd name="T83" fmla="*/ 130 h 143"/>
                  <a:gd name="T84" fmla="*/ 159 w 649"/>
                  <a:gd name="T85" fmla="*/ 131 h 143"/>
                  <a:gd name="T86" fmla="*/ 128 w 649"/>
                  <a:gd name="T87" fmla="*/ 133 h 143"/>
                  <a:gd name="T88" fmla="*/ 99 w 649"/>
                  <a:gd name="T89" fmla="*/ 136 h 143"/>
                  <a:gd name="T90" fmla="*/ 69 w 649"/>
                  <a:gd name="T91" fmla="*/ 136 h 143"/>
                  <a:gd name="T92" fmla="*/ 40 w 649"/>
                  <a:gd name="T93" fmla="*/ 139 h 143"/>
                  <a:gd name="T94" fmla="*/ 11 w 649"/>
                  <a:gd name="T95" fmla="*/ 142 h 143"/>
                  <a:gd name="T96" fmla="*/ 0 w 649"/>
                  <a:gd name="T97" fmla="*/ 130 h 143"/>
                  <a:gd name="T98" fmla="*/ 2 w 649"/>
                  <a:gd name="T99" fmla="*/ 112 h 143"/>
                  <a:gd name="T100" fmla="*/ 1 w 649"/>
                  <a:gd name="T101" fmla="*/ 94 h 143"/>
                  <a:gd name="T102" fmla="*/ 3 w 649"/>
                  <a:gd name="T103" fmla="*/ 77 h 143"/>
                  <a:gd name="T104" fmla="*/ 3 w 649"/>
                  <a:gd name="T105" fmla="*/ 58 h 1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9"/>
                  <a:gd name="T160" fmla="*/ 0 h 143"/>
                  <a:gd name="T161" fmla="*/ 649 w 649"/>
                  <a:gd name="T162" fmla="*/ 143 h 1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9" h="143">
                    <a:moveTo>
                      <a:pt x="3" y="44"/>
                    </a:moveTo>
                    <a:lnTo>
                      <a:pt x="12" y="44"/>
                    </a:lnTo>
                    <a:lnTo>
                      <a:pt x="22" y="44"/>
                    </a:lnTo>
                    <a:lnTo>
                      <a:pt x="31" y="44"/>
                    </a:lnTo>
                    <a:lnTo>
                      <a:pt x="42" y="42"/>
                    </a:lnTo>
                    <a:lnTo>
                      <a:pt x="52" y="42"/>
                    </a:lnTo>
                    <a:lnTo>
                      <a:pt x="59" y="42"/>
                    </a:lnTo>
                    <a:lnTo>
                      <a:pt x="70" y="41"/>
                    </a:lnTo>
                    <a:lnTo>
                      <a:pt x="80" y="39"/>
                    </a:lnTo>
                    <a:lnTo>
                      <a:pt x="90" y="39"/>
                    </a:lnTo>
                    <a:lnTo>
                      <a:pt x="99" y="39"/>
                    </a:lnTo>
                    <a:lnTo>
                      <a:pt x="110" y="37"/>
                    </a:lnTo>
                    <a:lnTo>
                      <a:pt x="119" y="39"/>
                    </a:lnTo>
                    <a:lnTo>
                      <a:pt x="128" y="38"/>
                    </a:lnTo>
                    <a:lnTo>
                      <a:pt x="138" y="36"/>
                    </a:lnTo>
                    <a:lnTo>
                      <a:pt x="148" y="35"/>
                    </a:lnTo>
                    <a:lnTo>
                      <a:pt x="158" y="36"/>
                    </a:lnTo>
                    <a:lnTo>
                      <a:pt x="168" y="34"/>
                    </a:lnTo>
                    <a:lnTo>
                      <a:pt x="179" y="34"/>
                    </a:lnTo>
                    <a:lnTo>
                      <a:pt x="189" y="33"/>
                    </a:lnTo>
                    <a:lnTo>
                      <a:pt x="198" y="32"/>
                    </a:lnTo>
                    <a:lnTo>
                      <a:pt x="207" y="30"/>
                    </a:lnTo>
                    <a:lnTo>
                      <a:pt x="218" y="30"/>
                    </a:lnTo>
                    <a:lnTo>
                      <a:pt x="227" y="29"/>
                    </a:lnTo>
                    <a:lnTo>
                      <a:pt x="237" y="29"/>
                    </a:lnTo>
                    <a:lnTo>
                      <a:pt x="248" y="28"/>
                    </a:lnTo>
                    <a:lnTo>
                      <a:pt x="258" y="27"/>
                    </a:lnTo>
                    <a:lnTo>
                      <a:pt x="267" y="27"/>
                    </a:lnTo>
                    <a:lnTo>
                      <a:pt x="277" y="26"/>
                    </a:lnTo>
                    <a:lnTo>
                      <a:pt x="287" y="25"/>
                    </a:lnTo>
                    <a:lnTo>
                      <a:pt x="297" y="24"/>
                    </a:lnTo>
                    <a:lnTo>
                      <a:pt x="308" y="24"/>
                    </a:lnTo>
                    <a:lnTo>
                      <a:pt x="319" y="23"/>
                    </a:lnTo>
                    <a:lnTo>
                      <a:pt x="328" y="23"/>
                    </a:lnTo>
                    <a:lnTo>
                      <a:pt x="337" y="23"/>
                    </a:lnTo>
                    <a:lnTo>
                      <a:pt x="347" y="22"/>
                    </a:lnTo>
                    <a:lnTo>
                      <a:pt x="357" y="21"/>
                    </a:lnTo>
                    <a:lnTo>
                      <a:pt x="368" y="21"/>
                    </a:lnTo>
                    <a:lnTo>
                      <a:pt x="378" y="20"/>
                    </a:lnTo>
                    <a:lnTo>
                      <a:pt x="386" y="19"/>
                    </a:lnTo>
                    <a:lnTo>
                      <a:pt x="399" y="16"/>
                    </a:lnTo>
                    <a:lnTo>
                      <a:pt x="408" y="16"/>
                    </a:lnTo>
                    <a:lnTo>
                      <a:pt x="418" y="15"/>
                    </a:lnTo>
                    <a:lnTo>
                      <a:pt x="429" y="14"/>
                    </a:lnTo>
                    <a:lnTo>
                      <a:pt x="439" y="14"/>
                    </a:lnTo>
                    <a:lnTo>
                      <a:pt x="447" y="13"/>
                    </a:lnTo>
                    <a:lnTo>
                      <a:pt x="458" y="14"/>
                    </a:lnTo>
                    <a:lnTo>
                      <a:pt x="468" y="12"/>
                    </a:lnTo>
                    <a:lnTo>
                      <a:pt x="480" y="11"/>
                    </a:lnTo>
                    <a:lnTo>
                      <a:pt x="488" y="11"/>
                    </a:lnTo>
                    <a:lnTo>
                      <a:pt x="499" y="10"/>
                    </a:lnTo>
                    <a:lnTo>
                      <a:pt x="510" y="9"/>
                    </a:lnTo>
                    <a:lnTo>
                      <a:pt x="519" y="8"/>
                    </a:lnTo>
                    <a:lnTo>
                      <a:pt x="529" y="7"/>
                    </a:lnTo>
                    <a:lnTo>
                      <a:pt x="539" y="7"/>
                    </a:lnTo>
                    <a:lnTo>
                      <a:pt x="551" y="7"/>
                    </a:lnTo>
                    <a:lnTo>
                      <a:pt x="560" y="6"/>
                    </a:lnTo>
                    <a:lnTo>
                      <a:pt x="568" y="5"/>
                    </a:lnTo>
                    <a:lnTo>
                      <a:pt x="580" y="5"/>
                    </a:lnTo>
                    <a:lnTo>
                      <a:pt x="589" y="5"/>
                    </a:lnTo>
                    <a:lnTo>
                      <a:pt x="599" y="3"/>
                    </a:lnTo>
                    <a:lnTo>
                      <a:pt x="609" y="2"/>
                    </a:lnTo>
                    <a:lnTo>
                      <a:pt x="621" y="2"/>
                    </a:lnTo>
                    <a:lnTo>
                      <a:pt x="630" y="1"/>
                    </a:lnTo>
                    <a:lnTo>
                      <a:pt x="640" y="0"/>
                    </a:lnTo>
                    <a:lnTo>
                      <a:pt x="641" y="4"/>
                    </a:lnTo>
                    <a:lnTo>
                      <a:pt x="642" y="10"/>
                    </a:lnTo>
                    <a:lnTo>
                      <a:pt x="642" y="17"/>
                    </a:lnTo>
                    <a:lnTo>
                      <a:pt x="643" y="24"/>
                    </a:lnTo>
                    <a:lnTo>
                      <a:pt x="642" y="29"/>
                    </a:lnTo>
                    <a:lnTo>
                      <a:pt x="642" y="35"/>
                    </a:lnTo>
                    <a:lnTo>
                      <a:pt x="643" y="42"/>
                    </a:lnTo>
                    <a:lnTo>
                      <a:pt x="644" y="47"/>
                    </a:lnTo>
                    <a:lnTo>
                      <a:pt x="645" y="54"/>
                    </a:lnTo>
                    <a:lnTo>
                      <a:pt x="646" y="59"/>
                    </a:lnTo>
                    <a:lnTo>
                      <a:pt x="646" y="65"/>
                    </a:lnTo>
                    <a:lnTo>
                      <a:pt x="647" y="72"/>
                    </a:lnTo>
                    <a:lnTo>
                      <a:pt x="648" y="77"/>
                    </a:lnTo>
                    <a:lnTo>
                      <a:pt x="648" y="84"/>
                    </a:lnTo>
                    <a:lnTo>
                      <a:pt x="648" y="90"/>
                    </a:lnTo>
                    <a:lnTo>
                      <a:pt x="648" y="97"/>
                    </a:lnTo>
                    <a:lnTo>
                      <a:pt x="637" y="97"/>
                    </a:lnTo>
                    <a:lnTo>
                      <a:pt x="628" y="98"/>
                    </a:lnTo>
                    <a:lnTo>
                      <a:pt x="616" y="99"/>
                    </a:lnTo>
                    <a:lnTo>
                      <a:pt x="607" y="100"/>
                    </a:lnTo>
                    <a:lnTo>
                      <a:pt x="598" y="100"/>
                    </a:lnTo>
                    <a:lnTo>
                      <a:pt x="586" y="100"/>
                    </a:lnTo>
                    <a:lnTo>
                      <a:pt x="576" y="101"/>
                    </a:lnTo>
                    <a:lnTo>
                      <a:pt x="565" y="102"/>
                    </a:lnTo>
                    <a:lnTo>
                      <a:pt x="556" y="102"/>
                    </a:lnTo>
                    <a:lnTo>
                      <a:pt x="546" y="103"/>
                    </a:lnTo>
                    <a:lnTo>
                      <a:pt x="535" y="103"/>
                    </a:lnTo>
                    <a:lnTo>
                      <a:pt x="526" y="103"/>
                    </a:lnTo>
                    <a:lnTo>
                      <a:pt x="515" y="105"/>
                    </a:lnTo>
                    <a:lnTo>
                      <a:pt x="506" y="105"/>
                    </a:lnTo>
                    <a:lnTo>
                      <a:pt x="493" y="107"/>
                    </a:lnTo>
                    <a:lnTo>
                      <a:pt x="483" y="106"/>
                    </a:lnTo>
                    <a:lnTo>
                      <a:pt x="473" y="107"/>
                    </a:lnTo>
                    <a:lnTo>
                      <a:pt x="463" y="108"/>
                    </a:lnTo>
                    <a:lnTo>
                      <a:pt x="453" y="109"/>
                    </a:lnTo>
                    <a:lnTo>
                      <a:pt x="443" y="110"/>
                    </a:lnTo>
                    <a:lnTo>
                      <a:pt x="434" y="111"/>
                    </a:lnTo>
                    <a:lnTo>
                      <a:pt x="424" y="113"/>
                    </a:lnTo>
                    <a:lnTo>
                      <a:pt x="411" y="113"/>
                    </a:lnTo>
                    <a:lnTo>
                      <a:pt x="403" y="114"/>
                    </a:lnTo>
                    <a:lnTo>
                      <a:pt x="391" y="114"/>
                    </a:lnTo>
                    <a:lnTo>
                      <a:pt x="382" y="114"/>
                    </a:lnTo>
                    <a:lnTo>
                      <a:pt x="370" y="116"/>
                    </a:lnTo>
                    <a:lnTo>
                      <a:pt x="361" y="115"/>
                    </a:lnTo>
                    <a:lnTo>
                      <a:pt x="350" y="117"/>
                    </a:lnTo>
                    <a:lnTo>
                      <a:pt x="341" y="118"/>
                    </a:lnTo>
                    <a:lnTo>
                      <a:pt x="331" y="118"/>
                    </a:lnTo>
                    <a:lnTo>
                      <a:pt x="321" y="118"/>
                    </a:lnTo>
                    <a:lnTo>
                      <a:pt x="310" y="120"/>
                    </a:lnTo>
                    <a:lnTo>
                      <a:pt x="301" y="120"/>
                    </a:lnTo>
                    <a:lnTo>
                      <a:pt x="290" y="121"/>
                    </a:lnTo>
                    <a:lnTo>
                      <a:pt x="281" y="122"/>
                    </a:lnTo>
                    <a:lnTo>
                      <a:pt x="269" y="122"/>
                    </a:lnTo>
                    <a:lnTo>
                      <a:pt x="261" y="123"/>
                    </a:lnTo>
                    <a:lnTo>
                      <a:pt x="249" y="125"/>
                    </a:lnTo>
                    <a:lnTo>
                      <a:pt x="239" y="126"/>
                    </a:lnTo>
                    <a:lnTo>
                      <a:pt x="229" y="127"/>
                    </a:lnTo>
                    <a:lnTo>
                      <a:pt x="220" y="127"/>
                    </a:lnTo>
                    <a:lnTo>
                      <a:pt x="208" y="128"/>
                    </a:lnTo>
                    <a:lnTo>
                      <a:pt x="200" y="129"/>
                    </a:lnTo>
                    <a:lnTo>
                      <a:pt x="190" y="130"/>
                    </a:lnTo>
                    <a:lnTo>
                      <a:pt x="179" y="130"/>
                    </a:lnTo>
                    <a:lnTo>
                      <a:pt x="169" y="131"/>
                    </a:lnTo>
                    <a:lnTo>
                      <a:pt x="159" y="131"/>
                    </a:lnTo>
                    <a:lnTo>
                      <a:pt x="149" y="131"/>
                    </a:lnTo>
                    <a:lnTo>
                      <a:pt x="138" y="133"/>
                    </a:lnTo>
                    <a:lnTo>
                      <a:pt x="128" y="133"/>
                    </a:lnTo>
                    <a:lnTo>
                      <a:pt x="119" y="133"/>
                    </a:lnTo>
                    <a:lnTo>
                      <a:pt x="109" y="134"/>
                    </a:lnTo>
                    <a:lnTo>
                      <a:pt x="99" y="136"/>
                    </a:lnTo>
                    <a:lnTo>
                      <a:pt x="89" y="135"/>
                    </a:lnTo>
                    <a:lnTo>
                      <a:pt x="81" y="136"/>
                    </a:lnTo>
                    <a:lnTo>
                      <a:pt x="69" y="136"/>
                    </a:lnTo>
                    <a:lnTo>
                      <a:pt x="59" y="137"/>
                    </a:lnTo>
                    <a:lnTo>
                      <a:pt x="49" y="138"/>
                    </a:lnTo>
                    <a:lnTo>
                      <a:pt x="40" y="139"/>
                    </a:lnTo>
                    <a:lnTo>
                      <a:pt x="29" y="139"/>
                    </a:lnTo>
                    <a:lnTo>
                      <a:pt x="21" y="140"/>
                    </a:lnTo>
                    <a:lnTo>
                      <a:pt x="11" y="142"/>
                    </a:lnTo>
                    <a:lnTo>
                      <a:pt x="0" y="141"/>
                    </a:lnTo>
                    <a:lnTo>
                      <a:pt x="0" y="136"/>
                    </a:lnTo>
                    <a:lnTo>
                      <a:pt x="0" y="130"/>
                    </a:lnTo>
                    <a:lnTo>
                      <a:pt x="1" y="125"/>
                    </a:lnTo>
                    <a:lnTo>
                      <a:pt x="2" y="117"/>
                    </a:lnTo>
                    <a:lnTo>
                      <a:pt x="2" y="112"/>
                    </a:lnTo>
                    <a:lnTo>
                      <a:pt x="2" y="108"/>
                    </a:lnTo>
                    <a:lnTo>
                      <a:pt x="2" y="100"/>
                    </a:lnTo>
                    <a:lnTo>
                      <a:pt x="1" y="94"/>
                    </a:lnTo>
                    <a:lnTo>
                      <a:pt x="2" y="87"/>
                    </a:lnTo>
                    <a:lnTo>
                      <a:pt x="1" y="81"/>
                    </a:lnTo>
                    <a:lnTo>
                      <a:pt x="3" y="77"/>
                    </a:lnTo>
                    <a:lnTo>
                      <a:pt x="2" y="69"/>
                    </a:lnTo>
                    <a:lnTo>
                      <a:pt x="2" y="64"/>
                    </a:lnTo>
                    <a:lnTo>
                      <a:pt x="3" y="58"/>
                    </a:lnTo>
                    <a:lnTo>
                      <a:pt x="2" y="50"/>
                    </a:lnTo>
                    <a:lnTo>
                      <a:pt x="3" y="44"/>
                    </a:lnTo>
                  </a:path>
                </a:pathLst>
              </a:custGeom>
              <a:solidFill>
                <a:srgbClr val="CCCCC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7" name="Freeform 47"/>
              <p:cNvSpPr>
                <a:spLocks/>
              </p:cNvSpPr>
              <p:nvPr/>
            </p:nvSpPr>
            <p:spPr bwMode="auto">
              <a:xfrm>
                <a:off x="2516" y="2095"/>
                <a:ext cx="608" cy="136"/>
              </a:xfrm>
              <a:custGeom>
                <a:avLst/>
                <a:gdLst>
                  <a:gd name="T0" fmla="*/ 19 w 608"/>
                  <a:gd name="T1" fmla="*/ 46 h 136"/>
                  <a:gd name="T2" fmla="*/ 46 w 608"/>
                  <a:gd name="T3" fmla="*/ 45 h 136"/>
                  <a:gd name="T4" fmla="*/ 75 w 608"/>
                  <a:gd name="T5" fmla="*/ 44 h 136"/>
                  <a:gd name="T6" fmla="*/ 104 w 608"/>
                  <a:gd name="T7" fmla="*/ 41 h 136"/>
                  <a:gd name="T8" fmla="*/ 130 w 608"/>
                  <a:gd name="T9" fmla="*/ 39 h 136"/>
                  <a:gd name="T10" fmla="*/ 158 w 608"/>
                  <a:gd name="T11" fmla="*/ 37 h 136"/>
                  <a:gd name="T12" fmla="*/ 184 w 608"/>
                  <a:gd name="T13" fmla="*/ 35 h 136"/>
                  <a:gd name="T14" fmla="*/ 213 w 608"/>
                  <a:gd name="T15" fmla="*/ 31 h 136"/>
                  <a:gd name="T16" fmla="*/ 243 w 608"/>
                  <a:gd name="T17" fmla="*/ 29 h 136"/>
                  <a:gd name="T18" fmla="*/ 269 w 608"/>
                  <a:gd name="T19" fmla="*/ 26 h 136"/>
                  <a:gd name="T20" fmla="*/ 297 w 608"/>
                  <a:gd name="T21" fmla="*/ 24 h 136"/>
                  <a:gd name="T22" fmla="*/ 326 w 608"/>
                  <a:gd name="T23" fmla="*/ 22 h 136"/>
                  <a:gd name="T24" fmla="*/ 353 w 608"/>
                  <a:gd name="T25" fmla="*/ 21 h 136"/>
                  <a:gd name="T26" fmla="*/ 382 w 608"/>
                  <a:gd name="T27" fmla="*/ 18 h 136"/>
                  <a:gd name="T28" fmla="*/ 409 w 608"/>
                  <a:gd name="T29" fmla="*/ 15 h 136"/>
                  <a:gd name="T30" fmla="*/ 438 w 608"/>
                  <a:gd name="T31" fmla="*/ 13 h 136"/>
                  <a:gd name="T32" fmla="*/ 466 w 608"/>
                  <a:gd name="T33" fmla="*/ 11 h 136"/>
                  <a:gd name="T34" fmla="*/ 494 w 608"/>
                  <a:gd name="T35" fmla="*/ 8 h 136"/>
                  <a:gd name="T36" fmla="*/ 524 w 608"/>
                  <a:gd name="T37" fmla="*/ 6 h 136"/>
                  <a:gd name="T38" fmla="*/ 552 w 608"/>
                  <a:gd name="T39" fmla="*/ 5 h 136"/>
                  <a:gd name="T40" fmla="*/ 580 w 608"/>
                  <a:gd name="T41" fmla="*/ 3 h 136"/>
                  <a:gd name="T42" fmla="*/ 599 w 608"/>
                  <a:gd name="T43" fmla="*/ 7 h 136"/>
                  <a:gd name="T44" fmla="*/ 601 w 608"/>
                  <a:gd name="T45" fmla="*/ 23 h 136"/>
                  <a:gd name="T46" fmla="*/ 602 w 608"/>
                  <a:gd name="T47" fmla="*/ 38 h 136"/>
                  <a:gd name="T48" fmla="*/ 603 w 608"/>
                  <a:gd name="T49" fmla="*/ 54 h 136"/>
                  <a:gd name="T50" fmla="*/ 605 w 608"/>
                  <a:gd name="T51" fmla="*/ 71 h 136"/>
                  <a:gd name="T52" fmla="*/ 607 w 608"/>
                  <a:gd name="T53" fmla="*/ 88 h 136"/>
                  <a:gd name="T54" fmla="*/ 579 w 608"/>
                  <a:gd name="T55" fmla="*/ 90 h 136"/>
                  <a:gd name="T56" fmla="*/ 550 w 608"/>
                  <a:gd name="T57" fmla="*/ 92 h 136"/>
                  <a:gd name="T58" fmla="*/ 520 w 608"/>
                  <a:gd name="T59" fmla="*/ 96 h 136"/>
                  <a:gd name="T60" fmla="*/ 491 w 608"/>
                  <a:gd name="T61" fmla="*/ 98 h 136"/>
                  <a:gd name="T62" fmla="*/ 462 w 608"/>
                  <a:gd name="T63" fmla="*/ 100 h 136"/>
                  <a:gd name="T64" fmla="*/ 432 w 608"/>
                  <a:gd name="T65" fmla="*/ 102 h 136"/>
                  <a:gd name="T66" fmla="*/ 404 w 608"/>
                  <a:gd name="T67" fmla="*/ 104 h 136"/>
                  <a:gd name="T68" fmla="*/ 377 w 608"/>
                  <a:gd name="T69" fmla="*/ 105 h 136"/>
                  <a:gd name="T70" fmla="*/ 348 w 608"/>
                  <a:gd name="T71" fmla="*/ 108 h 136"/>
                  <a:gd name="T72" fmla="*/ 321 w 608"/>
                  <a:gd name="T73" fmla="*/ 112 h 136"/>
                  <a:gd name="T74" fmla="*/ 290 w 608"/>
                  <a:gd name="T75" fmla="*/ 113 h 136"/>
                  <a:gd name="T76" fmla="*/ 264 w 608"/>
                  <a:gd name="T77" fmla="*/ 115 h 136"/>
                  <a:gd name="T78" fmla="*/ 234 w 608"/>
                  <a:gd name="T79" fmla="*/ 119 h 136"/>
                  <a:gd name="T80" fmla="*/ 204 w 608"/>
                  <a:gd name="T81" fmla="*/ 121 h 136"/>
                  <a:gd name="T82" fmla="*/ 177 w 608"/>
                  <a:gd name="T83" fmla="*/ 123 h 136"/>
                  <a:gd name="T84" fmla="*/ 149 w 608"/>
                  <a:gd name="T85" fmla="*/ 125 h 136"/>
                  <a:gd name="T86" fmla="*/ 121 w 608"/>
                  <a:gd name="T87" fmla="*/ 127 h 136"/>
                  <a:gd name="T88" fmla="*/ 93 w 608"/>
                  <a:gd name="T89" fmla="*/ 129 h 136"/>
                  <a:gd name="T90" fmla="*/ 65 w 608"/>
                  <a:gd name="T91" fmla="*/ 131 h 136"/>
                  <a:gd name="T92" fmla="*/ 39 w 608"/>
                  <a:gd name="T93" fmla="*/ 133 h 136"/>
                  <a:gd name="T94" fmla="*/ 9 w 608"/>
                  <a:gd name="T95" fmla="*/ 134 h 136"/>
                  <a:gd name="T96" fmla="*/ 1 w 608"/>
                  <a:gd name="T97" fmla="*/ 124 h 136"/>
                  <a:gd name="T98" fmla="*/ 2 w 608"/>
                  <a:gd name="T99" fmla="*/ 108 h 136"/>
                  <a:gd name="T100" fmla="*/ 2 w 608"/>
                  <a:gd name="T101" fmla="*/ 92 h 136"/>
                  <a:gd name="T102" fmla="*/ 1 w 608"/>
                  <a:gd name="T103" fmla="*/ 75 h 136"/>
                  <a:gd name="T104" fmla="*/ 0 w 608"/>
                  <a:gd name="T105" fmla="*/ 60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8"/>
                  <a:gd name="T160" fmla="*/ 0 h 136"/>
                  <a:gd name="T161" fmla="*/ 608 w 608"/>
                  <a:gd name="T162" fmla="*/ 136 h 1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8" h="136">
                    <a:moveTo>
                      <a:pt x="0" y="47"/>
                    </a:moveTo>
                    <a:lnTo>
                      <a:pt x="11" y="47"/>
                    </a:lnTo>
                    <a:lnTo>
                      <a:pt x="19" y="46"/>
                    </a:lnTo>
                    <a:lnTo>
                      <a:pt x="29" y="47"/>
                    </a:lnTo>
                    <a:lnTo>
                      <a:pt x="37" y="46"/>
                    </a:lnTo>
                    <a:lnTo>
                      <a:pt x="46" y="45"/>
                    </a:lnTo>
                    <a:lnTo>
                      <a:pt x="57" y="45"/>
                    </a:lnTo>
                    <a:lnTo>
                      <a:pt x="65" y="44"/>
                    </a:lnTo>
                    <a:lnTo>
                      <a:pt x="75" y="44"/>
                    </a:lnTo>
                    <a:lnTo>
                      <a:pt x="84" y="43"/>
                    </a:lnTo>
                    <a:lnTo>
                      <a:pt x="94" y="42"/>
                    </a:lnTo>
                    <a:lnTo>
                      <a:pt x="104" y="41"/>
                    </a:lnTo>
                    <a:lnTo>
                      <a:pt x="112" y="41"/>
                    </a:lnTo>
                    <a:lnTo>
                      <a:pt x="121" y="40"/>
                    </a:lnTo>
                    <a:lnTo>
                      <a:pt x="130" y="39"/>
                    </a:lnTo>
                    <a:lnTo>
                      <a:pt x="140" y="38"/>
                    </a:lnTo>
                    <a:lnTo>
                      <a:pt x="149" y="38"/>
                    </a:lnTo>
                    <a:lnTo>
                      <a:pt x="158" y="37"/>
                    </a:lnTo>
                    <a:lnTo>
                      <a:pt x="167" y="36"/>
                    </a:lnTo>
                    <a:lnTo>
                      <a:pt x="176" y="35"/>
                    </a:lnTo>
                    <a:lnTo>
                      <a:pt x="184" y="35"/>
                    </a:lnTo>
                    <a:lnTo>
                      <a:pt x="194" y="34"/>
                    </a:lnTo>
                    <a:lnTo>
                      <a:pt x="204" y="33"/>
                    </a:lnTo>
                    <a:lnTo>
                      <a:pt x="213" y="31"/>
                    </a:lnTo>
                    <a:lnTo>
                      <a:pt x="222" y="31"/>
                    </a:lnTo>
                    <a:lnTo>
                      <a:pt x="231" y="30"/>
                    </a:lnTo>
                    <a:lnTo>
                      <a:pt x="243" y="29"/>
                    </a:lnTo>
                    <a:lnTo>
                      <a:pt x="250" y="29"/>
                    </a:lnTo>
                    <a:lnTo>
                      <a:pt x="259" y="28"/>
                    </a:lnTo>
                    <a:lnTo>
                      <a:pt x="269" y="26"/>
                    </a:lnTo>
                    <a:lnTo>
                      <a:pt x="278" y="26"/>
                    </a:lnTo>
                    <a:lnTo>
                      <a:pt x="286" y="25"/>
                    </a:lnTo>
                    <a:lnTo>
                      <a:pt x="297" y="24"/>
                    </a:lnTo>
                    <a:lnTo>
                      <a:pt x="307" y="23"/>
                    </a:lnTo>
                    <a:lnTo>
                      <a:pt x="317" y="24"/>
                    </a:lnTo>
                    <a:lnTo>
                      <a:pt x="326" y="22"/>
                    </a:lnTo>
                    <a:lnTo>
                      <a:pt x="335" y="21"/>
                    </a:lnTo>
                    <a:lnTo>
                      <a:pt x="342" y="22"/>
                    </a:lnTo>
                    <a:lnTo>
                      <a:pt x="353" y="21"/>
                    </a:lnTo>
                    <a:lnTo>
                      <a:pt x="363" y="20"/>
                    </a:lnTo>
                    <a:lnTo>
                      <a:pt x="371" y="19"/>
                    </a:lnTo>
                    <a:lnTo>
                      <a:pt x="382" y="18"/>
                    </a:lnTo>
                    <a:lnTo>
                      <a:pt x="390" y="19"/>
                    </a:lnTo>
                    <a:lnTo>
                      <a:pt x="400" y="16"/>
                    </a:lnTo>
                    <a:lnTo>
                      <a:pt x="409" y="15"/>
                    </a:lnTo>
                    <a:lnTo>
                      <a:pt x="419" y="14"/>
                    </a:lnTo>
                    <a:lnTo>
                      <a:pt x="427" y="14"/>
                    </a:lnTo>
                    <a:lnTo>
                      <a:pt x="438" y="13"/>
                    </a:lnTo>
                    <a:lnTo>
                      <a:pt x="448" y="12"/>
                    </a:lnTo>
                    <a:lnTo>
                      <a:pt x="457" y="11"/>
                    </a:lnTo>
                    <a:lnTo>
                      <a:pt x="466" y="11"/>
                    </a:lnTo>
                    <a:lnTo>
                      <a:pt x="477" y="10"/>
                    </a:lnTo>
                    <a:lnTo>
                      <a:pt x="486" y="9"/>
                    </a:lnTo>
                    <a:lnTo>
                      <a:pt x="494" y="8"/>
                    </a:lnTo>
                    <a:lnTo>
                      <a:pt x="504" y="9"/>
                    </a:lnTo>
                    <a:lnTo>
                      <a:pt x="513" y="8"/>
                    </a:lnTo>
                    <a:lnTo>
                      <a:pt x="524" y="6"/>
                    </a:lnTo>
                    <a:lnTo>
                      <a:pt x="533" y="5"/>
                    </a:lnTo>
                    <a:lnTo>
                      <a:pt x="543" y="5"/>
                    </a:lnTo>
                    <a:lnTo>
                      <a:pt x="552" y="5"/>
                    </a:lnTo>
                    <a:lnTo>
                      <a:pt x="562" y="4"/>
                    </a:lnTo>
                    <a:lnTo>
                      <a:pt x="570" y="3"/>
                    </a:lnTo>
                    <a:lnTo>
                      <a:pt x="580" y="3"/>
                    </a:lnTo>
                    <a:lnTo>
                      <a:pt x="589" y="1"/>
                    </a:lnTo>
                    <a:lnTo>
                      <a:pt x="600" y="0"/>
                    </a:lnTo>
                    <a:lnTo>
                      <a:pt x="599" y="7"/>
                    </a:lnTo>
                    <a:lnTo>
                      <a:pt x="599" y="10"/>
                    </a:lnTo>
                    <a:lnTo>
                      <a:pt x="600" y="16"/>
                    </a:lnTo>
                    <a:lnTo>
                      <a:pt x="601" y="23"/>
                    </a:lnTo>
                    <a:lnTo>
                      <a:pt x="601" y="27"/>
                    </a:lnTo>
                    <a:lnTo>
                      <a:pt x="601" y="33"/>
                    </a:lnTo>
                    <a:lnTo>
                      <a:pt x="602" y="38"/>
                    </a:lnTo>
                    <a:lnTo>
                      <a:pt x="603" y="43"/>
                    </a:lnTo>
                    <a:lnTo>
                      <a:pt x="603" y="49"/>
                    </a:lnTo>
                    <a:lnTo>
                      <a:pt x="603" y="54"/>
                    </a:lnTo>
                    <a:lnTo>
                      <a:pt x="604" y="59"/>
                    </a:lnTo>
                    <a:lnTo>
                      <a:pt x="605" y="66"/>
                    </a:lnTo>
                    <a:lnTo>
                      <a:pt x="605" y="71"/>
                    </a:lnTo>
                    <a:lnTo>
                      <a:pt x="605" y="76"/>
                    </a:lnTo>
                    <a:lnTo>
                      <a:pt x="607" y="81"/>
                    </a:lnTo>
                    <a:lnTo>
                      <a:pt x="607" y="88"/>
                    </a:lnTo>
                    <a:lnTo>
                      <a:pt x="598" y="89"/>
                    </a:lnTo>
                    <a:lnTo>
                      <a:pt x="589" y="90"/>
                    </a:lnTo>
                    <a:lnTo>
                      <a:pt x="579" y="90"/>
                    </a:lnTo>
                    <a:lnTo>
                      <a:pt x="570" y="91"/>
                    </a:lnTo>
                    <a:lnTo>
                      <a:pt x="560" y="92"/>
                    </a:lnTo>
                    <a:lnTo>
                      <a:pt x="550" y="92"/>
                    </a:lnTo>
                    <a:lnTo>
                      <a:pt x="540" y="94"/>
                    </a:lnTo>
                    <a:lnTo>
                      <a:pt x="529" y="95"/>
                    </a:lnTo>
                    <a:lnTo>
                      <a:pt x="520" y="96"/>
                    </a:lnTo>
                    <a:lnTo>
                      <a:pt x="510" y="97"/>
                    </a:lnTo>
                    <a:lnTo>
                      <a:pt x="500" y="97"/>
                    </a:lnTo>
                    <a:lnTo>
                      <a:pt x="491" y="98"/>
                    </a:lnTo>
                    <a:lnTo>
                      <a:pt x="484" y="99"/>
                    </a:lnTo>
                    <a:lnTo>
                      <a:pt x="472" y="99"/>
                    </a:lnTo>
                    <a:lnTo>
                      <a:pt x="462" y="100"/>
                    </a:lnTo>
                    <a:lnTo>
                      <a:pt x="451" y="101"/>
                    </a:lnTo>
                    <a:lnTo>
                      <a:pt x="443" y="101"/>
                    </a:lnTo>
                    <a:lnTo>
                      <a:pt x="432" y="102"/>
                    </a:lnTo>
                    <a:lnTo>
                      <a:pt x="423" y="103"/>
                    </a:lnTo>
                    <a:lnTo>
                      <a:pt x="413" y="102"/>
                    </a:lnTo>
                    <a:lnTo>
                      <a:pt x="404" y="104"/>
                    </a:lnTo>
                    <a:lnTo>
                      <a:pt x="396" y="103"/>
                    </a:lnTo>
                    <a:lnTo>
                      <a:pt x="387" y="104"/>
                    </a:lnTo>
                    <a:lnTo>
                      <a:pt x="377" y="105"/>
                    </a:lnTo>
                    <a:lnTo>
                      <a:pt x="367" y="106"/>
                    </a:lnTo>
                    <a:lnTo>
                      <a:pt x="358" y="107"/>
                    </a:lnTo>
                    <a:lnTo>
                      <a:pt x="348" y="108"/>
                    </a:lnTo>
                    <a:lnTo>
                      <a:pt x="339" y="109"/>
                    </a:lnTo>
                    <a:lnTo>
                      <a:pt x="330" y="109"/>
                    </a:lnTo>
                    <a:lnTo>
                      <a:pt x="321" y="112"/>
                    </a:lnTo>
                    <a:lnTo>
                      <a:pt x="309" y="112"/>
                    </a:lnTo>
                    <a:lnTo>
                      <a:pt x="301" y="112"/>
                    </a:lnTo>
                    <a:lnTo>
                      <a:pt x="290" y="113"/>
                    </a:lnTo>
                    <a:lnTo>
                      <a:pt x="282" y="114"/>
                    </a:lnTo>
                    <a:lnTo>
                      <a:pt x="271" y="115"/>
                    </a:lnTo>
                    <a:lnTo>
                      <a:pt x="264" y="115"/>
                    </a:lnTo>
                    <a:lnTo>
                      <a:pt x="255" y="117"/>
                    </a:lnTo>
                    <a:lnTo>
                      <a:pt x="243" y="117"/>
                    </a:lnTo>
                    <a:lnTo>
                      <a:pt x="234" y="119"/>
                    </a:lnTo>
                    <a:lnTo>
                      <a:pt x="225" y="119"/>
                    </a:lnTo>
                    <a:lnTo>
                      <a:pt x="214" y="120"/>
                    </a:lnTo>
                    <a:lnTo>
                      <a:pt x="204" y="121"/>
                    </a:lnTo>
                    <a:lnTo>
                      <a:pt x="196" y="121"/>
                    </a:lnTo>
                    <a:lnTo>
                      <a:pt x="187" y="122"/>
                    </a:lnTo>
                    <a:lnTo>
                      <a:pt x="177" y="123"/>
                    </a:lnTo>
                    <a:lnTo>
                      <a:pt x="169" y="123"/>
                    </a:lnTo>
                    <a:lnTo>
                      <a:pt x="160" y="124"/>
                    </a:lnTo>
                    <a:lnTo>
                      <a:pt x="149" y="125"/>
                    </a:lnTo>
                    <a:lnTo>
                      <a:pt x="140" y="126"/>
                    </a:lnTo>
                    <a:lnTo>
                      <a:pt x="129" y="126"/>
                    </a:lnTo>
                    <a:lnTo>
                      <a:pt x="121" y="127"/>
                    </a:lnTo>
                    <a:lnTo>
                      <a:pt x="112" y="127"/>
                    </a:lnTo>
                    <a:lnTo>
                      <a:pt x="102" y="128"/>
                    </a:lnTo>
                    <a:lnTo>
                      <a:pt x="93" y="129"/>
                    </a:lnTo>
                    <a:lnTo>
                      <a:pt x="84" y="129"/>
                    </a:lnTo>
                    <a:lnTo>
                      <a:pt x="75" y="130"/>
                    </a:lnTo>
                    <a:lnTo>
                      <a:pt x="65" y="131"/>
                    </a:lnTo>
                    <a:lnTo>
                      <a:pt x="56" y="132"/>
                    </a:lnTo>
                    <a:lnTo>
                      <a:pt x="47" y="132"/>
                    </a:lnTo>
                    <a:lnTo>
                      <a:pt x="39" y="133"/>
                    </a:lnTo>
                    <a:lnTo>
                      <a:pt x="28" y="133"/>
                    </a:lnTo>
                    <a:lnTo>
                      <a:pt x="19" y="133"/>
                    </a:lnTo>
                    <a:lnTo>
                      <a:pt x="9" y="134"/>
                    </a:lnTo>
                    <a:lnTo>
                      <a:pt x="0" y="135"/>
                    </a:lnTo>
                    <a:lnTo>
                      <a:pt x="0" y="131"/>
                    </a:lnTo>
                    <a:lnTo>
                      <a:pt x="1" y="124"/>
                    </a:lnTo>
                    <a:lnTo>
                      <a:pt x="1" y="119"/>
                    </a:lnTo>
                    <a:lnTo>
                      <a:pt x="2" y="113"/>
                    </a:lnTo>
                    <a:lnTo>
                      <a:pt x="2" y="108"/>
                    </a:lnTo>
                    <a:lnTo>
                      <a:pt x="2" y="101"/>
                    </a:lnTo>
                    <a:lnTo>
                      <a:pt x="2" y="95"/>
                    </a:lnTo>
                    <a:lnTo>
                      <a:pt x="2" y="92"/>
                    </a:lnTo>
                    <a:lnTo>
                      <a:pt x="2" y="86"/>
                    </a:lnTo>
                    <a:lnTo>
                      <a:pt x="2" y="80"/>
                    </a:lnTo>
                    <a:lnTo>
                      <a:pt x="1" y="75"/>
                    </a:lnTo>
                    <a:lnTo>
                      <a:pt x="0" y="71"/>
                    </a:lnTo>
                    <a:lnTo>
                      <a:pt x="2" y="66"/>
                    </a:lnTo>
                    <a:lnTo>
                      <a:pt x="0" y="60"/>
                    </a:lnTo>
                    <a:lnTo>
                      <a:pt x="1" y="55"/>
                    </a:lnTo>
                    <a:lnTo>
                      <a:pt x="0" y="47"/>
                    </a:lnTo>
                  </a:path>
                </a:pathLst>
              </a:custGeom>
              <a:solidFill>
                <a:srgbClr val="CCCCC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8" name="Freeform 48"/>
              <p:cNvSpPr>
                <a:spLocks/>
              </p:cNvSpPr>
              <p:nvPr/>
            </p:nvSpPr>
            <p:spPr bwMode="auto">
              <a:xfrm>
                <a:off x="2455" y="1061"/>
                <a:ext cx="94" cy="57"/>
              </a:xfrm>
              <a:custGeom>
                <a:avLst/>
                <a:gdLst>
                  <a:gd name="T0" fmla="*/ 56 w 94"/>
                  <a:gd name="T1" fmla="*/ 0 h 57"/>
                  <a:gd name="T2" fmla="*/ 61 w 94"/>
                  <a:gd name="T3" fmla="*/ 2 h 57"/>
                  <a:gd name="T4" fmla="*/ 67 w 94"/>
                  <a:gd name="T5" fmla="*/ 3 h 57"/>
                  <a:gd name="T6" fmla="*/ 74 w 94"/>
                  <a:gd name="T7" fmla="*/ 4 h 57"/>
                  <a:gd name="T8" fmla="*/ 76 w 94"/>
                  <a:gd name="T9" fmla="*/ 4 h 57"/>
                  <a:gd name="T10" fmla="*/ 81 w 94"/>
                  <a:gd name="T11" fmla="*/ 4 h 57"/>
                  <a:gd name="T12" fmla="*/ 86 w 94"/>
                  <a:gd name="T13" fmla="*/ 5 h 57"/>
                  <a:gd name="T14" fmla="*/ 91 w 94"/>
                  <a:gd name="T15" fmla="*/ 6 h 57"/>
                  <a:gd name="T16" fmla="*/ 91 w 94"/>
                  <a:gd name="T17" fmla="*/ 10 h 57"/>
                  <a:gd name="T18" fmla="*/ 86 w 94"/>
                  <a:gd name="T19" fmla="*/ 16 h 57"/>
                  <a:gd name="T20" fmla="*/ 81 w 94"/>
                  <a:gd name="T21" fmla="*/ 20 h 57"/>
                  <a:gd name="T22" fmla="*/ 77 w 94"/>
                  <a:gd name="T23" fmla="*/ 27 h 57"/>
                  <a:gd name="T24" fmla="*/ 72 w 94"/>
                  <a:gd name="T25" fmla="*/ 32 h 57"/>
                  <a:gd name="T26" fmla="*/ 68 w 94"/>
                  <a:gd name="T27" fmla="*/ 36 h 57"/>
                  <a:gd name="T28" fmla="*/ 63 w 94"/>
                  <a:gd name="T29" fmla="*/ 43 h 57"/>
                  <a:gd name="T30" fmla="*/ 56 w 94"/>
                  <a:gd name="T31" fmla="*/ 48 h 57"/>
                  <a:gd name="T32" fmla="*/ 53 w 94"/>
                  <a:gd name="T33" fmla="*/ 51 h 57"/>
                  <a:gd name="T34" fmla="*/ 47 w 94"/>
                  <a:gd name="T35" fmla="*/ 51 h 57"/>
                  <a:gd name="T36" fmla="*/ 41 w 94"/>
                  <a:gd name="T37" fmla="*/ 53 h 57"/>
                  <a:gd name="T38" fmla="*/ 34 w 94"/>
                  <a:gd name="T39" fmla="*/ 53 h 57"/>
                  <a:gd name="T40" fmla="*/ 29 w 94"/>
                  <a:gd name="T41" fmla="*/ 54 h 57"/>
                  <a:gd name="T42" fmla="*/ 19 w 94"/>
                  <a:gd name="T43" fmla="*/ 55 h 57"/>
                  <a:gd name="T44" fmla="*/ 13 w 94"/>
                  <a:gd name="T45" fmla="*/ 55 h 57"/>
                  <a:gd name="T46" fmla="*/ 5 w 94"/>
                  <a:gd name="T47" fmla="*/ 56 h 57"/>
                  <a:gd name="T48" fmla="*/ 4 w 94"/>
                  <a:gd name="T49" fmla="*/ 53 h 57"/>
                  <a:gd name="T50" fmla="*/ 10 w 94"/>
                  <a:gd name="T51" fmla="*/ 46 h 57"/>
                  <a:gd name="T52" fmla="*/ 16 w 94"/>
                  <a:gd name="T53" fmla="*/ 39 h 57"/>
                  <a:gd name="T54" fmla="*/ 23 w 94"/>
                  <a:gd name="T55" fmla="*/ 31 h 57"/>
                  <a:gd name="T56" fmla="*/ 27 w 94"/>
                  <a:gd name="T57" fmla="*/ 25 h 57"/>
                  <a:gd name="T58" fmla="*/ 33 w 94"/>
                  <a:gd name="T59" fmla="*/ 22 h 57"/>
                  <a:gd name="T60" fmla="*/ 37 w 94"/>
                  <a:gd name="T61" fmla="*/ 17 h 57"/>
                  <a:gd name="T62" fmla="*/ 40 w 94"/>
                  <a:gd name="T63" fmla="*/ 16 h 57"/>
                  <a:gd name="T64" fmla="*/ 42 w 94"/>
                  <a:gd name="T65" fmla="*/ 10 h 57"/>
                  <a:gd name="T66" fmla="*/ 49 w 94"/>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57"/>
                  <a:gd name="T104" fmla="*/ 94 w 94"/>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57">
                    <a:moveTo>
                      <a:pt x="54" y="0"/>
                    </a:moveTo>
                    <a:lnTo>
                      <a:pt x="56" y="0"/>
                    </a:lnTo>
                    <a:lnTo>
                      <a:pt x="59" y="2"/>
                    </a:lnTo>
                    <a:lnTo>
                      <a:pt x="61" y="2"/>
                    </a:lnTo>
                    <a:lnTo>
                      <a:pt x="63" y="2"/>
                    </a:lnTo>
                    <a:lnTo>
                      <a:pt x="67" y="3"/>
                    </a:lnTo>
                    <a:lnTo>
                      <a:pt x="71" y="3"/>
                    </a:lnTo>
                    <a:lnTo>
                      <a:pt x="74" y="4"/>
                    </a:lnTo>
                    <a:lnTo>
                      <a:pt x="75" y="5"/>
                    </a:lnTo>
                    <a:lnTo>
                      <a:pt x="76" y="4"/>
                    </a:lnTo>
                    <a:lnTo>
                      <a:pt x="79" y="5"/>
                    </a:lnTo>
                    <a:lnTo>
                      <a:pt x="81" y="4"/>
                    </a:lnTo>
                    <a:lnTo>
                      <a:pt x="83" y="6"/>
                    </a:lnTo>
                    <a:lnTo>
                      <a:pt x="86" y="5"/>
                    </a:lnTo>
                    <a:lnTo>
                      <a:pt x="87" y="5"/>
                    </a:lnTo>
                    <a:lnTo>
                      <a:pt x="91" y="6"/>
                    </a:lnTo>
                    <a:lnTo>
                      <a:pt x="93" y="7"/>
                    </a:lnTo>
                    <a:lnTo>
                      <a:pt x="91" y="10"/>
                    </a:lnTo>
                    <a:lnTo>
                      <a:pt x="88" y="11"/>
                    </a:lnTo>
                    <a:lnTo>
                      <a:pt x="86" y="16"/>
                    </a:lnTo>
                    <a:lnTo>
                      <a:pt x="85" y="18"/>
                    </a:lnTo>
                    <a:lnTo>
                      <a:pt x="81" y="20"/>
                    </a:lnTo>
                    <a:lnTo>
                      <a:pt x="79" y="24"/>
                    </a:lnTo>
                    <a:lnTo>
                      <a:pt x="77" y="27"/>
                    </a:lnTo>
                    <a:lnTo>
                      <a:pt x="74" y="29"/>
                    </a:lnTo>
                    <a:lnTo>
                      <a:pt x="72" y="32"/>
                    </a:lnTo>
                    <a:lnTo>
                      <a:pt x="70" y="34"/>
                    </a:lnTo>
                    <a:lnTo>
                      <a:pt x="68" y="36"/>
                    </a:lnTo>
                    <a:lnTo>
                      <a:pt x="66" y="40"/>
                    </a:lnTo>
                    <a:lnTo>
                      <a:pt x="63" y="43"/>
                    </a:lnTo>
                    <a:lnTo>
                      <a:pt x="60" y="45"/>
                    </a:lnTo>
                    <a:lnTo>
                      <a:pt x="56" y="48"/>
                    </a:lnTo>
                    <a:lnTo>
                      <a:pt x="55" y="51"/>
                    </a:lnTo>
                    <a:lnTo>
                      <a:pt x="53" y="51"/>
                    </a:lnTo>
                    <a:lnTo>
                      <a:pt x="51" y="52"/>
                    </a:lnTo>
                    <a:lnTo>
                      <a:pt x="47" y="51"/>
                    </a:lnTo>
                    <a:lnTo>
                      <a:pt x="43" y="52"/>
                    </a:lnTo>
                    <a:lnTo>
                      <a:pt x="41" y="53"/>
                    </a:lnTo>
                    <a:lnTo>
                      <a:pt x="38" y="52"/>
                    </a:lnTo>
                    <a:lnTo>
                      <a:pt x="34" y="53"/>
                    </a:lnTo>
                    <a:lnTo>
                      <a:pt x="31" y="53"/>
                    </a:lnTo>
                    <a:lnTo>
                      <a:pt x="29" y="54"/>
                    </a:lnTo>
                    <a:lnTo>
                      <a:pt x="23" y="54"/>
                    </a:lnTo>
                    <a:lnTo>
                      <a:pt x="19" y="55"/>
                    </a:lnTo>
                    <a:lnTo>
                      <a:pt x="16" y="54"/>
                    </a:lnTo>
                    <a:lnTo>
                      <a:pt x="13" y="55"/>
                    </a:lnTo>
                    <a:lnTo>
                      <a:pt x="8" y="55"/>
                    </a:lnTo>
                    <a:lnTo>
                      <a:pt x="5" y="56"/>
                    </a:lnTo>
                    <a:lnTo>
                      <a:pt x="0" y="55"/>
                    </a:lnTo>
                    <a:lnTo>
                      <a:pt x="4" y="53"/>
                    </a:lnTo>
                    <a:lnTo>
                      <a:pt x="6" y="48"/>
                    </a:lnTo>
                    <a:lnTo>
                      <a:pt x="10" y="46"/>
                    </a:lnTo>
                    <a:lnTo>
                      <a:pt x="13" y="41"/>
                    </a:lnTo>
                    <a:lnTo>
                      <a:pt x="16" y="39"/>
                    </a:lnTo>
                    <a:lnTo>
                      <a:pt x="20" y="34"/>
                    </a:lnTo>
                    <a:lnTo>
                      <a:pt x="23" y="31"/>
                    </a:lnTo>
                    <a:lnTo>
                      <a:pt x="27" y="27"/>
                    </a:lnTo>
                    <a:lnTo>
                      <a:pt x="27" y="25"/>
                    </a:lnTo>
                    <a:lnTo>
                      <a:pt x="30" y="24"/>
                    </a:lnTo>
                    <a:lnTo>
                      <a:pt x="33" y="22"/>
                    </a:lnTo>
                    <a:lnTo>
                      <a:pt x="34" y="19"/>
                    </a:lnTo>
                    <a:lnTo>
                      <a:pt x="37" y="17"/>
                    </a:lnTo>
                    <a:lnTo>
                      <a:pt x="39" y="16"/>
                    </a:lnTo>
                    <a:lnTo>
                      <a:pt x="40" y="16"/>
                    </a:lnTo>
                    <a:lnTo>
                      <a:pt x="41" y="15"/>
                    </a:lnTo>
                    <a:lnTo>
                      <a:pt x="42" y="10"/>
                    </a:lnTo>
                    <a:lnTo>
                      <a:pt x="47" y="8"/>
                    </a:lnTo>
                    <a:lnTo>
                      <a:pt x="49" y="3"/>
                    </a:lnTo>
                    <a:lnTo>
                      <a:pt x="54" y="0"/>
                    </a:lnTo>
                  </a:path>
                </a:pathLst>
              </a:custGeom>
              <a:solidFill>
                <a:srgbClr val="999999"/>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sp>
            <p:nvSpPr>
              <p:cNvPr id="101429" name="Freeform 49"/>
              <p:cNvSpPr>
                <a:spLocks/>
              </p:cNvSpPr>
              <p:nvPr/>
            </p:nvSpPr>
            <p:spPr bwMode="auto">
              <a:xfrm>
                <a:off x="2508" y="3124"/>
                <a:ext cx="703" cy="135"/>
              </a:xfrm>
              <a:custGeom>
                <a:avLst/>
                <a:gdLst>
                  <a:gd name="T0" fmla="*/ 28 w 703"/>
                  <a:gd name="T1" fmla="*/ 47 h 135"/>
                  <a:gd name="T2" fmla="*/ 60 w 703"/>
                  <a:gd name="T3" fmla="*/ 45 h 135"/>
                  <a:gd name="T4" fmla="*/ 93 w 703"/>
                  <a:gd name="T5" fmla="*/ 43 h 135"/>
                  <a:gd name="T6" fmla="*/ 123 w 703"/>
                  <a:gd name="T7" fmla="*/ 41 h 135"/>
                  <a:gd name="T8" fmla="*/ 157 w 703"/>
                  <a:gd name="T9" fmla="*/ 39 h 135"/>
                  <a:gd name="T10" fmla="*/ 188 w 703"/>
                  <a:gd name="T11" fmla="*/ 37 h 135"/>
                  <a:gd name="T12" fmla="*/ 219 w 703"/>
                  <a:gd name="T13" fmla="*/ 35 h 135"/>
                  <a:gd name="T14" fmla="*/ 252 w 703"/>
                  <a:gd name="T15" fmla="*/ 32 h 135"/>
                  <a:gd name="T16" fmla="*/ 283 w 703"/>
                  <a:gd name="T17" fmla="*/ 29 h 135"/>
                  <a:gd name="T18" fmla="*/ 314 w 703"/>
                  <a:gd name="T19" fmla="*/ 28 h 135"/>
                  <a:gd name="T20" fmla="*/ 347 w 703"/>
                  <a:gd name="T21" fmla="*/ 25 h 135"/>
                  <a:gd name="T22" fmla="*/ 379 w 703"/>
                  <a:gd name="T23" fmla="*/ 24 h 135"/>
                  <a:gd name="T24" fmla="*/ 412 w 703"/>
                  <a:gd name="T25" fmla="*/ 22 h 135"/>
                  <a:gd name="T26" fmla="*/ 443 w 703"/>
                  <a:gd name="T27" fmla="*/ 20 h 135"/>
                  <a:gd name="T28" fmla="*/ 476 w 703"/>
                  <a:gd name="T29" fmla="*/ 15 h 135"/>
                  <a:gd name="T30" fmla="*/ 507 w 703"/>
                  <a:gd name="T31" fmla="*/ 14 h 135"/>
                  <a:gd name="T32" fmla="*/ 542 w 703"/>
                  <a:gd name="T33" fmla="*/ 12 h 135"/>
                  <a:gd name="T34" fmla="*/ 573 w 703"/>
                  <a:gd name="T35" fmla="*/ 10 h 135"/>
                  <a:gd name="T36" fmla="*/ 606 w 703"/>
                  <a:gd name="T37" fmla="*/ 6 h 135"/>
                  <a:gd name="T38" fmla="*/ 639 w 703"/>
                  <a:gd name="T39" fmla="*/ 5 h 135"/>
                  <a:gd name="T40" fmla="*/ 671 w 703"/>
                  <a:gd name="T41" fmla="*/ 1 h 135"/>
                  <a:gd name="T42" fmla="*/ 695 w 703"/>
                  <a:gd name="T43" fmla="*/ 6 h 135"/>
                  <a:gd name="T44" fmla="*/ 696 w 703"/>
                  <a:gd name="T45" fmla="*/ 23 h 135"/>
                  <a:gd name="T46" fmla="*/ 697 w 703"/>
                  <a:gd name="T47" fmla="*/ 39 h 135"/>
                  <a:gd name="T48" fmla="*/ 698 w 703"/>
                  <a:gd name="T49" fmla="*/ 55 h 135"/>
                  <a:gd name="T50" fmla="*/ 700 w 703"/>
                  <a:gd name="T51" fmla="*/ 69 h 135"/>
                  <a:gd name="T52" fmla="*/ 702 w 703"/>
                  <a:gd name="T53" fmla="*/ 87 h 135"/>
                  <a:gd name="T54" fmla="*/ 666 w 703"/>
                  <a:gd name="T55" fmla="*/ 88 h 135"/>
                  <a:gd name="T56" fmla="*/ 634 w 703"/>
                  <a:gd name="T57" fmla="*/ 91 h 135"/>
                  <a:gd name="T58" fmla="*/ 600 w 703"/>
                  <a:gd name="T59" fmla="*/ 91 h 135"/>
                  <a:gd name="T60" fmla="*/ 568 w 703"/>
                  <a:gd name="T61" fmla="*/ 95 h 135"/>
                  <a:gd name="T62" fmla="*/ 535 w 703"/>
                  <a:gd name="T63" fmla="*/ 98 h 135"/>
                  <a:gd name="T64" fmla="*/ 501 w 703"/>
                  <a:gd name="T65" fmla="*/ 100 h 135"/>
                  <a:gd name="T66" fmla="*/ 468 w 703"/>
                  <a:gd name="T67" fmla="*/ 103 h 135"/>
                  <a:gd name="T68" fmla="*/ 435 w 703"/>
                  <a:gd name="T69" fmla="*/ 105 h 135"/>
                  <a:gd name="T70" fmla="*/ 402 w 703"/>
                  <a:gd name="T71" fmla="*/ 106 h 135"/>
                  <a:gd name="T72" fmla="*/ 369 w 703"/>
                  <a:gd name="T73" fmla="*/ 110 h 135"/>
                  <a:gd name="T74" fmla="*/ 336 w 703"/>
                  <a:gd name="T75" fmla="*/ 111 h 135"/>
                  <a:gd name="T76" fmla="*/ 304 w 703"/>
                  <a:gd name="T77" fmla="*/ 113 h 135"/>
                  <a:gd name="T78" fmla="*/ 272 w 703"/>
                  <a:gd name="T79" fmla="*/ 115 h 135"/>
                  <a:gd name="T80" fmla="*/ 238 w 703"/>
                  <a:gd name="T81" fmla="*/ 118 h 135"/>
                  <a:gd name="T82" fmla="*/ 207 w 703"/>
                  <a:gd name="T83" fmla="*/ 120 h 135"/>
                  <a:gd name="T84" fmla="*/ 174 w 703"/>
                  <a:gd name="T85" fmla="*/ 123 h 135"/>
                  <a:gd name="T86" fmla="*/ 140 w 703"/>
                  <a:gd name="T87" fmla="*/ 126 h 135"/>
                  <a:gd name="T88" fmla="*/ 111 w 703"/>
                  <a:gd name="T89" fmla="*/ 128 h 135"/>
                  <a:gd name="T90" fmla="*/ 79 w 703"/>
                  <a:gd name="T91" fmla="*/ 129 h 135"/>
                  <a:gd name="T92" fmla="*/ 45 w 703"/>
                  <a:gd name="T93" fmla="*/ 131 h 135"/>
                  <a:gd name="T94" fmla="*/ 13 w 703"/>
                  <a:gd name="T95" fmla="*/ 134 h 135"/>
                  <a:gd name="T96" fmla="*/ 3 w 703"/>
                  <a:gd name="T97" fmla="*/ 125 h 135"/>
                  <a:gd name="T98" fmla="*/ 5 w 703"/>
                  <a:gd name="T99" fmla="*/ 109 h 135"/>
                  <a:gd name="T100" fmla="*/ 7 w 703"/>
                  <a:gd name="T101" fmla="*/ 93 h 135"/>
                  <a:gd name="T102" fmla="*/ 7 w 703"/>
                  <a:gd name="T103" fmla="*/ 77 h 135"/>
                  <a:gd name="T104" fmla="*/ 7 w 703"/>
                  <a:gd name="T105" fmla="*/ 61 h 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3"/>
                  <a:gd name="T160" fmla="*/ 0 h 135"/>
                  <a:gd name="T161" fmla="*/ 703 w 703"/>
                  <a:gd name="T162" fmla="*/ 135 h 1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3" h="135">
                    <a:moveTo>
                      <a:pt x="7" y="49"/>
                    </a:moveTo>
                    <a:lnTo>
                      <a:pt x="18" y="49"/>
                    </a:lnTo>
                    <a:lnTo>
                      <a:pt x="28" y="47"/>
                    </a:lnTo>
                    <a:lnTo>
                      <a:pt x="39" y="47"/>
                    </a:lnTo>
                    <a:lnTo>
                      <a:pt x="48" y="46"/>
                    </a:lnTo>
                    <a:lnTo>
                      <a:pt x="60" y="45"/>
                    </a:lnTo>
                    <a:lnTo>
                      <a:pt x="71" y="45"/>
                    </a:lnTo>
                    <a:lnTo>
                      <a:pt x="82" y="43"/>
                    </a:lnTo>
                    <a:lnTo>
                      <a:pt x="93" y="43"/>
                    </a:lnTo>
                    <a:lnTo>
                      <a:pt x="103" y="42"/>
                    </a:lnTo>
                    <a:lnTo>
                      <a:pt x="115" y="41"/>
                    </a:lnTo>
                    <a:lnTo>
                      <a:pt x="123" y="41"/>
                    </a:lnTo>
                    <a:lnTo>
                      <a:pt x="135" y="41"/>
                    </a:lnTo>
                    <a:lnTo>
                      <a:pt x="145" y="40"/>
                    </a:lnTo>
                    <a:lnTo>
                      <a:pt x="157" y="39"/>
                    </a:lnTo>
                    <a:lnTo>
                      <a:pt x="167" y="38"/>
                    </a:lnTo>
                    <a:lnTo>
                      <a:pt x="178" y="39"/>
                    </a:lnTo>
                    <a:lnTo>
                      <a:pt x="188" y="37"/>
                    </a:lnTo>
                    <a:lnTo>
                      <a:pt x="198" y="36"/>
                    </a:lnTo>
                    <a:lnTo>
                      <a:pt x="209" y="36"/>
                    </a:lnTo>
                    <a:lnTo>
                      <a:pt x="219" y="35"/>
                    </a:lnTo>
                    <a:lnTo>
                      <a:pt x="229" y="35"/>
                    </a:lnTo>
                    <a:lnTo>
                      <a:pt x="240" y="33"/>
                    </a:lnTo>
                    <a:lnTo>
                      <a:pt x="252" y="32"/>
                    </a:lnTo>
                    <a:lnTo>
                      <a:pt x="263" y="31"/>
                    </a:lnTo>
                    <a:lnTo>
                      <a:pt x="273" y="30"/>
                    </a:lnTo>
                    <a:lnTo>
                      <a:pt x="283" y="29"/>
                    </a:lnTo>
                    <a:lnTo>
                      <a:pt x="294" y="29"/>
                    </a:lnTo>
                    <a:lnTo>
                      <a:pt x="302" y="28"/>
                    </a:lnTo>
                    <a:lnTo>
                      <a:pt x="314" y="28"/>
                    </a:lnTo>
                    <a:lnTo>
                      <a:pt x="324" y="27"/>
                    </a:lnTo>
                    <a:lnTo>
                      <a:pt x="336" y="27"/>
                    </a:lnTo>
                    <a:lnTo>
                      <a:pt x="347" y="25"/>
                    </a:lnTo>
                    <a:lnTo>
                      <a:pt x="359" y="26"/>
                    </a:lnTo>
                    <a:lnTo>
                      <a:pt x="369" y="24"/>
                    </a:lnTo>
                    <a:lnTo>
                      <a:pt x="379" y="24"/>
                    </a:lnTo>
                    <a:lnTo>
                      <a:pt x="390" y="23"/>
                    </a:lnTo>
                    <a:lnTo>
                      <a:pt x="401" y="22"/>
                    </a:lnTo>
                    <a:lnTo>
                      <a:pt x="412" y="22"/>
                    </a:lnTo>
                    <a:lnTo>
                      <a:pt x="422" y="21"/>
                    </a:lnTo>
                    <a:lnTo>
                      <a:pt x="433" y="20"/>
                    </a:lnTo>
                    <a:lnTo>
                      <a:pt x="443" y="20"/>
                    </a:lnTo>
                    <a:lnTo>
                      <a:pt x="454" y="19"/>
                    </a:lnTo>
                    <a:lnTo>
                      <a:pt x="465" y="16"/>
                    </a:lnTo>
                    <a:lnTo>
                      <a:pt x="476" y="15"/>
                    </a:lnTo>
                    <a:lnTo>
                      <a:pt x="485" y="15"/>
                    </a:lnTo>
                    <a:lnTo>
                      <a:pt x="498" y="15"/>
                    </a:lnTo>
                    <a:lnTo>
                      <a:pt x="507" y="14"/>
                    </a:lnTo>
                    <a:lnTo>
                      <a:pt x="518" y="13"/>
                    </a:lnTo>
                    <a:lnTo>
                      <a:pt x="528" y="13"/>
                    </a:lnTo>
                    <a:lnTo>
                      <a:pt x="542" y="12"/>
                    </a:lnTo>
                    <a:lnTo>
                      <a:pt x="551" y="11"/>
                    </a:lnTo>
                    <a:lnTo>
                      <a:pt x="562" y="11"/>
                    </a:lnTo>
                    <a:lnTo>
                      <a:pt x="573" y="10"/>
                    </a:lnTo>
                    <a:lnTo>
                      <a:pt x="584" y="8"/>
                    </a:lnTo>
                    <a:lnTo>
                      <a:pt x="596" y="8"/>
                    </a:lnTo>
                    <a:lnTo>
                      <a:pt x="606" y="6"/>
                    </a:lnTo>
                    <a:lnTo>
                      <a:pt x="617" y="7"/>
                    </a:lnTo>
                    <a:lnTo>
                      <a:pt x="627" y="5"/>
                    </a:lnTo>
                    <a:lnTo>
                      <a:pt x="639" y="5"/>
                    </a:lnTo>
                    <a:lnTo>
                      <a:pt x="649" y="5"/>
                    </a:lnTo>
                    <a:lnTo>
                      <a:pt x="660" y="4"/>
                    </a:lnTo>
                    <a:lnTo>
                      <a:pt x="671" y="1"/>
                    </a:lnTo>
                    <a:lnTo>
                      <a:pt x="682" y="0"/>
                    </a:lnTo>
                    <a:lnTo>
                      <a:pt x="694" y="1"/>
                    </a:lnTo>
                    <a:lnTo>
                      <a:pt x="695" y="6"/>
                    </a:lnTo>
                    <a:lnTo>
                      <a:pt x="695" y="12"/>
                    </a:lnTo>
                    <a:lnTo>
                      <a:pt x="696" y="18"/>
                    </a:lnTo>
                    <a:lnTo>
                      <a:pt x="696" y="23"/>
                    </a:lnTo>
                    <a:lnTo>
                      <a:pt x="697" y="27"/>
                    </a:lnTo>
                    <a:lnTo>
                      <a:pt x="697" y="33"/>
                    </a:lnTo>
                    <a:lnTo>
                      <a:pt x="697" y="39"/>
                    </a:lnTo>
                    <a:lnTo>
                      <a:pt x="698" y="43"/>
                    </a:lnTo>
                    <a:lnTo>
                      <a:pt x="698" y="48"/>
                    </a:lnTo>
                    <a:lnTo>
                      <a:pt x="698" y="55"/>
                    </a:lnTo>
                    <a:lnTo>
                      <a:pt x="698" y="60"/>
                    </a:lnTo>
                    <a:lnTo>
                      <a:pt x="699" y="65"/>
                    </a:lnTo>
                    <a:lnTo>
                      <a:pt x="700" y="69"/>
                    </a:lnTo>
                    <a:lnTo>
                      <a:pt x="700" y="75"/>
                    </a:lnTo>
                    <a:lnTo>
                      <a:pt x="701" y="80"/>
                    </a:lnTo>
                    <a:lnTo>
                      <a:pt x="702" y="87"/>
                    </a:lnTo>
                    <a:lnTo>
                      <a:pt x="688" y="86"/>
                    </a:lnTo>
                    <a:lnTo>
                      <a:pt x="679" y="88"/>
                    </a:lnTo>
                    <a:lnTo>
                      <a:pt x="666" y="88"/>
                    </a:lnTo>
                    <a:lnTo>
                      <a:pt x="656" y="89"/>
                    </a:lnTo>
                    <a:lnTo>
                      <a:pt x="644" y="89"/>
                    </a:lnTo>
                    <a:lnTo>
                      <a:pt x="634" y="91"/>
                    </a:lnTo>
                    <a:lnTo>
                      <a:pt x="621" y="91"/>
                    </a:lnTo>
                    <a:lnTo>
                      <a:pt x="611" y="91"/>
                    </a:lnTo>
                    <a:lnTo>
                      <a:pt x="600" y="91"/>
                    </a:lnTo>
                    <a:lnTo>
                      <a:pt x="589" y="93"/>
                    </a:lnTo>
                    <a:lnTo>
                      <a:pt x="576" y="95"/>
                    </a:lnTo>
                    <a:lnTo>
                      <a:pt x="568" y="95"/>
                    </a:lnTo>
                    <a:lnTo>
                      <a:pt x="557" y="96"/>
                    </a:lnTo>
                    <a:lnTo>
                      <a:pt x="545" y="97"/>
                    </a:lnTo>
                    <a:lnTo>
                      <a:pt x="535" y="98"/>
                    </a:lnTo>
                    <a:lnTo>
                      <a:pt x="522" y="98"/>
                    </a:lnTo>
                    <a:lnTo>
                      <a:pt x="510" y="100"/>
                    </a:lnTo>
                    <a:lnTo>
                      <a:pt x="501" y="100"/>
                    </a:lnTo>
                    <a:lnTo>
                      <a:pt x="490" y="101"/>
                    </a:lnTo>
                    <a:lnTo>
                      <a:pt x="480" y="102"/>
                    </a:lnTo>
                    <a:lnTo>
                      <a:pt x="468" y="103"/>
                    </a:lnTo>
                    <a:lnTo>
                      <a:pt x="458" y="103"/>
                    </a:lnTo>
                    <a:lnTo>
                      <a:pt x="446" y="105"/>
                    </a:lnTo>
                    <a:lnTo>
                      <a:pt x="435" y="105"/>
                    </a:lnTo>
                    <a:lnTo>
                      <a:pt x="425" y="105"/>
                    </a:lnTo>
                    <a:lnTo>
                      <a:pt x="412" y="105"/>
                    </a:lnTo>
                    <a:lnTo>
                      <a:pt x="402" y="106"/>
                    </a:lnTo>
                    <a:lnTo>
                      <a:pt x="392" y="108"/>
                    </a:lnTo>
                    <a:lnTo>
                      <a:pt x="381" y="108"/>
                    </a:lnTo>
                    <a:lnTo>
                      <a:pt x="369" y="110"/>
                    </a:lnTo>
                    <a:lnTo>
                      <a:pt x="358" y="110"/>
                    </a:lnTo>
                    <a:lnTo>
                      <a:pt x="347" y="111"/>
                    </a:lnTo>
                    <a:lnTo>
                      <a:pt x="336" y="111"/>
                    </a:lnTo>
                    <a:lnTo>
                      <a:pt x="325" y="113"/>
                    </a:lnTo>
                    <a:lnTo>
                      <a:pt x="316" y="113"/>
                    </a:lnTo>
                    <a:lnTo>
                      <a:pt x="304" y="113"/>
                    </a:lnTo>
                    <a:lnTo>
                      <a:pt x="294" y="114"/>
                    </a:lnTo>
                    <a:lnTo>
                      <a:pt x="284" y="114"/>
                    </a:lnTo>
                    <a:lnTo>
                      <a:pt x="272" y="115"/>
                    </a:lnTo>
                    <a:lnTo>
                      <a:pt x="261" y="115"/>
                    </a:lnTo>
                    <a:lnTo>
                      <a:pt x="249" y="118"/>
                    </a:lnTo>
                    <a:lnTo>
                      <a:pt x="238" y="118"/>
                    </a:lnTo>
                    <a:lnTo>
                      <a:pt x="227" y="119"/>
                    </a:lnTo>
                    <a:lnTo>
                      <a:pt x="217" y="120"/>
                    </a:lnTo>
                    <a:lnTo>
                      <a:pt x="207" y="120"/>
                    </a:lnTo>
                    <a:lnTo>
                      <a:pt x="195" y="120"/>
                    </a:lnTo>
                    <a:lnTo>
                      <a:pt x="184" y="121"/>
                    </a:lnTo>
                    <a:lnTo>
                      <a:pt x="174" y="123"/>
                    </a:lnTo>
                    <a:lnTo>
                      <a:pt x="163" y="124"/>
                    </a:lnTo>
                    <a:lnTo>
                      <a:pt x="152" y="124"/>
                    </a:lnTo>
                    <a:lnTo>
                      <a:pt x="140" y="126"/>
                    </a:lnTo>
                    <a:lnTo>
                      <a:pt x="132" y="126"/>
                    </a:lnTo>
                    <a:lnTo>
                      <a:pt x="121" y="126"/>
                    </a:lnTo>
                    <a:lnTo>
                      <a:pt x="111" y="128"/>
                    </a:lnTo>
                    <a:lnTo>
                      <a:pt x="100" y="128"/>
                    </a:lnTo>
                    <a:lnTo>
                      <a:pt x="88" y="130"/>
                    </a:lnTo>
                    <a:lnTo>
                      <a:pt x="79" y="129"/>
                    </a:lnTo>
                    <a:lnTo>
                      <a:pt x="67" y="130"/>
                    </a:lnTo>
                    <a:lnTo>
                      <a:pt x="56" y="131"/>
                    </a:lnTo>
                    <a:lnTo>
                      <a:pt x="45" y="131"/>
                    </a:lnTo>
                    <a:lnTo>
                      <a:pt x="35" y="133"/>
                    </a:lnTo>
                    <a:lnTo>
                      <a:pt x="24" y="132"/>
                    </a:lnTo>
                    <a:lnTo>
                      <a:pt x="13" y="134"/>
                    </a:lnTo>
                    <a:lnTo>
                      <a:pt x="0" y="133"/>
                    </a:lnTo>
                    <a:lnTo>
                      <a:pt x="2" y="129"/>
                    </a:lnTo>
                    <a:lnTo>
                      <a:pt x="3" y="125"/>
                    </a:lnTo>
                    <a:lnTo>
                      <a:pt x="4" y="120"/>
                    </a:lnTo>
                    <a:lnTo>
                      <a:pt x="5" y="112"/>
                    </a:lnTo>
                    <a:lnTo>
                      <a:pt x="5" y="109"/>
                    </a:lnTo>
                    <a:lnTo>
                      <a:pt x="5" y="104"/>
                    </a:lnTo>
                    <a:lnTo>
                      <a:pt x="6" y="97"/>
                    </a:lnTo>
                    <a:lnTo>
                      <a:pt x="7" y="93"/>
                    </a:lnTo>
                    <a:lnTo>
                      <a:pt x="6" y="88"/>
                    </a:lnTo>
                    <a:lnTo>
                      <a:pt x="7" y="82"/>
                    </a:lnTo>
                    <a:lnTo>
                      <a:pt x="7" y="77"/>
                    </a:lnTo>
                    <a:lnTo>
                      <a:pt x="7" y="72"/>
                    </a:lnTo>
                    <a:lnTo>
                      <a:pt x="7" y="67"/>
                    </a:lnTo>
                    <a:lnTo>
                      <a:pt x="7" y="61"/>
                    </a:lnTo>
                    <a:lnTo>
                      <a:pt x="7" y="57"/>
                    </a:lnTo>
                    <a:lnTo>
                      <a:pt x="7" y="49"/>
                    </a:lnTo>
                  </a:path>
                </a:pathLst>
              </a:custGeom>
              <a:solidFill>
                <a:srgbClr val="CCCCCC"/>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fr-CA"/>
              </a:p>
            </p:txBody>
          </p:sp>
        </p:grpSp>
        <p:sp>
          <p:nvSpPr>
            <p:cNvPr id="101392" name="Rectangle 50" descr="20%"/>
            <p:cNvSpPr>
              <a:spLocks noChangeArrowheads="1"/>
            </p:cNvSpPr>
            <p:nvPr/>
          </p:nvSpPr>
          <p:spPr bwMode="auto">
            <a:xfrm>
              <a:off x="768" y="3294"/>
              <a:ext cx="135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ctr"/>
              <a:r>
                <a:rPr lang="fr-CA" altLang="en-US" b="1">
                  <a:solidFill>
                    <a:schemeClr val="bg1"/>
                  </a:solidFill>
                  <a:latin typeface="Verdana" panose="020B0604030504040204" pitchFamily="34" charset="0"/>
                </a:rPr>
                <a:t>Données</a:t>
              </a:r>
            </a:p>
          </p:txBody>
        </p:sp>
        <p:sp>
          <p:nvSpPr>
            <p:cNvPr id="101393" name="Rectangle 51" descr="20%"/>
            <p:cNvSpPr>
              <a:spLocks noChangeArrowheads="1"/>
            </p:cNvSpPr>
            <p:nvPr/>
          </p:nvSpPr>
          <p:spPr bwMode="auto">
            <a:xfrm>
              <a:off x="3641" y="2222"/>
              <a:ext cx="165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en-US" sz="1400" b="1" dirty="0">
                  <a:solidFill>
                    <a:srgbClr val="5E6A71"/>
                  </a:solidFill>
                  <a:latin typeface="Verdana" panose="020B0604030504040204" pitchFamily="34" charset="0"/>
                </a:rPr>
                <a:t>Ça y est, B a encore des critiques à formuler</a:t>
              </a:r>
            </a:p>
          </p:txBody>
        </p:sp>
      </p:grpSp>
      <p:sp>
        <p:nvSpPr>
          <p:cNvPr id="101380" name="Rectangle 52" descr="20%"/>
          <p:cNvSpPr>
            <a:spLocks noChangeArrowheads="1"/>
          </p:cNvSpPr>
          <p:nvPr/>
        </p:nvSpPr>
        <p:spPr bwMode="auto">
          <a:xfrm>
            <a:off x="7123113" y="5702300"/>
            <a:ext cx="1343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nSpc>
                <a:spcPct val="90000"/>
              </a:lnSpc>
            </a:pPr>
            <a:r>
              <a:rPr lang="en-US" altLang="en-US" sz="800" b="1">
                <a:solidFill>
                  <a:schemeClr val="tx1"/>
                </a:solidFill>
                <a:latin typeface="Helvetica" panose="020B0604020202020204" pitchFamily="34" charset="0"/>
              </a:rPr>
              <a:t>© 2000 Action Design </a:t>
            </a:r>
            <a:r>
              <a:rPr lang="en-US" altLang="en-US" sz="800" b="1" baseline="30000">
                <a:solidFill>
                  <a:schemeClr val="tx1"/>
                </a:solidFill>
                <a:latin typeface="Helvetica" panose="020B0604020202020204" pitchFamily="34" charset="0"/>
              </a:rPr>
              <a:t>TM</a:t>
            </a:r>
            <a:endParaRPr lang="en-US" altLang="en-US" sz="800" b="1">
              <a:solidFill>
                <a:schemeClr val="tx1"/>
              </a:solidFill>
              <a:latin typeface="Helvetica" panose="020B0604020202020204" pitchFamily="34" charset="0"/>
            </a:endParaRPr>
          </a:p>
        </p:txBody>
      </p:sp>
    </p:spTree>
    <p:extLst>
      <p:ext uri="{BB962C8B-B14F-4D97-AF65-F5344CB8AC3E}">
        <p14:creationId xmlns:p14="http://schemas.microsoft.com/office/powerpoint/2010/main" val="379048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l"/>
            <a:r>
              <a:rPr lang="fr-CA" altLang="fr-FR" sz="3600" dirty="0"/>
              <a:t>DESCENDRE L’ÉCHELLE</a:t>
            </a:r>
          </a:p>
        </p:txBody>
      </p:sp>
      <p:sp>
        <p:nvSpPr>
          <p:cNvPr id="70659" name="Rectangle 3"/>
          <p:cNvSpPr>
            <a:spLocks noGrp="1" noChangeArrowheads="1"/>
          </p:cNvSpPr>
          <p:nvPr>
            <p:ph type="body" idx="1"/>
          </p:nvPr>
        </p:nvSpPr>
        <p:spPr>
          <a:xfrm>
            <a:off x="692682" y="2132856"/>
            <a:ext cx="7911765" cy="2246769"/>
          </a:xfrm>
          <a:noFill/>
        </p:spPr>
        <p:txBody>
          <a:bodyPr wrap="square">
            <a:spAutoFit/>
          </a:bodyPr>
          <a:lstStyle/>
          <a:p>
            <a:pPr>
              <a:lnSpc>
                <a:spcPct val="100000"/>
              </a:lnSpc>
              <a:spcBef>
                <a:spcPct val="50000"/>
              </a:spcBef>
              <a:buSzPct val="120000"/>
              <a:buFont typeface="Arial" panose="020B0604020202020204" pitchFamily="34" charset="0"/>
              <a:buChar char="•"/>
            </a:pPr>
            <a:r>
              <a:rPr lang="fr-CA" altLang="fr-FR" sz="2800" dirty="0">
                <a:solidFill>
                  <a:srgbClr val="5E6A71"/>
                </a:solidFill>
                <a:latin typeface="+mn-lt"/>
              </a:rPr>
              <a:t>« Qu'est-ce qui vous amène à cette conclusion? »</a:t>
            </a:r>
          </a:p>
          <a:p>
            <a:pPr>
              <a:lnSpc>
                <a:spcPct val="100000"/>
              </a:lnSpc>
              <a:spcBef>
                <a:spcPct val="50000"/>
              </a:spcBef>
              <a:buSzPct val="120000"/>
              <a:buFont typeface="Arial" panose="020B0604020202020204" pitchFamily="34" charset="0"/>
              <a:buChar char="•"/>
            </a:pPr>
            <a:r>
              <a:rPr lang="fr-CA" altLang="fr-FR" sz="2800" dirty="0">
                <a:solidFill>
                  <a:srgbClr val="5E6A71"/>
                </a:solidFill>
                <a:latin typeface="+mn-lt"/>
              </a:rPr>
              <a:t>« Qu'est-ce qui vous fait dire cela? »</a:t>
            </a:r>
          </a:p>
          <a:p>
            <a:pPr>
              <a:lnSpc>
                <a:spcPct val="100000"/>
              </a:lnSpc>
              <a:spcBef>
                <a:spcPct val="50000"/>
              </a:spcBef>
              <a:buSzPct val="120000"/>
              <a:buFont typeface="Arial" panose="020B0604020202020204" pitchFamily="34" charset="0"/>
              <a:buChar char="•"/>
            </a:pPr>
            <a:r>
              <a:rPr lang="fr-CA" altLang="fr-FR" sz="2800" dirty="0">
                <a:solidFill>
                  <a:srgbClr val="5E6A71"/>
                </a:solidFill>
                <a:latin typeface="+mn-lt"/>
              </a:rPr>
              <a:t>« Pouvez-vous m'aider à comprendre votre raisonnement? »</a:t>
            </a:r>
          </a:p>
        </p:txBody>
      </p:sp>
    </p:spTree>
    <p:extLst>
      <p:ext uri="{BB962C8B-B14F-4D97-AF65-F5344CB8AC3E}">
        <p14:creationId xmlns:p14="http://schemas.microsoft.com/office/powerpoint/2010/main" val="408717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sz="half" idx="1"/>
          </p:nvPr>
        </p:nvSpPr>
        <p:spPr>
          <a:xfrm>
            <a:off x="539552" y="1700808"/>
            <a:ext cx="4330700" cy="4951413"/>
          </a:xfrm>
          <a:noFill/>
        </p:spPr>
        <p:txBody>
          <a:bodyPr wrap="none"/>
          <a:lstStyle/>
          <a:p>
            <a:pPr marL="0" indent="0" algn="ctr" eaLnBrk="1" hangingPunct="1">
              <a:buClr>
                <a:schemeClr val="bg1"/>
              </a:buClr>
            </a:pPr>
            <a:r>
              <a:rPr lang="fr-CH" altLang="fr-FR" sz="3200" b="1" dirty="0">
                <a:solidFill>
                  <a:srgbClr val="898989"/>
                </a:solidFill>
                <a:latin typeface="Verdana" panose="020B0604030504040204" pitchFamily="34" charset="0"/>
              </a:rPr>
              <a:t>Subjectif</a:t>
            </a:r>
          </a:p>
          <a:p>
            <a:pPr marL="0" indent="0" algn="ctr" eaLnBrk="1" hangingPunct="1">
              <a:buClr>
                <a:schemeClr val="bg1"/>
              </a:buClr>
            </a:pPr>
            <a:r>
              <a:rPr lang="fr-CH" altLang="fr-FR" sz="3200" dirty="0">
                <a:solidFill>
                  <a:srgbClr val="898989"/>
                </a:solidFill>
                <a:latin typeface="Verdana" panose="020B0604030504040204" pitchFamily="34" charset="0"/>
              </a:rPr>
              <a:t>Vague</a:t>
            </a:r>
          </a:p>
          <a:p>
            <a:pPr marL="0" indent="0" algn="ctr" eaLnBrk="1" hangingPunct="1">
              <a:buClr>
                <a:schemeClr val="bg1"/>
              </a:buClr>
            </a:pPr>
            <a:r>
              <a:rPr lang="fr-CH" altLang="fr-FR" sz="3200" dirty="0">
                <a:solidFill>
                  <a:srgbClr val="898989"/>
                </a:solidFill>
                <a:latin typeface="Verdana" panose="020B0604030504040204" pitchFamily="34" charset="0"/>
              </a:rPr>
              <a:t>Jugement</a:t>
            </a:r>
          </a:p>
          <a:p>
            <a:pPr marL="0" indent="0" algn="ctr" eaLnBrk="1" hangingPunct="1">
              <a:buClr>
                <a:schemeClr val="bg1"/>
              </a:buClr>
            </a:pPr>
            <a:r>
              <a:rPr lang="fr-CH" altLang="fr-FR" sz="3200" dirty="0">
                <a:solidFill>
                  <a:srgbClr val="898989"/>
                </a:solidFill>
                <a:latin typeface="Verdana" panose="020B0604030504040204" pitchFamily="34" charset="0"/>
              </a:rPr>
              <a:t>Exagéré</a:t>
            </a:r>
          </a:p>
          <a:p>
            <a:pPr marL="0" indent="0" algn="ctr" eaLnBrk="1" hangingPunct="1">
              <a:buClr>
                <a:schemeClr val="bg1"/>
              </a:buClr>
            </a:pPr>
            <a:r>
              <a:rPr lang="fr-CH" altLang="fr-FR" sz="3200" dirty="0">
                <a:latin typeface="Verdana" panose="020B0604030504040204" pitchFamily="34" charset="0"/>
              </a:rPr>
              <a:t>---------------------</a:t>
            </a:r>
          </a:p>
          <a:p>
            <a:pPr marL="0" indent="0" algn="ctr" eaLnBrk="1" hangingPunct="1">
              <a:buClr>
                <a:schemeClr val="bg1"/>
              </a:buClr>
            </a:pPr>
            <a:r>
              <a:rPr lang="fr-CH" altLang="fr-FR" sz="3200" dirty="0">
                <a:latin typeface="Verdana" panose="020B0604030504040204" pitchFamily="34" charset="0"/>
              </a:rPr>
              <a:t>Interprétations</a:t>
            </a:r>
          </a:p>
        </p:txBody>
      </p:sp>
      <p:sp>
        <p:nvSpPr>
          <p:cNvPr id="91139" name="Rectangle 3"/>
          <p:cNvSpPr>
            <a:spLocks noGrp="1" noChangeArrowheads="1"/>
          </p:cNvSpPr>
          <p:nvPr>
            <p:ph type="body" sz="half" idx="2"/>
          </p:nvPr>
        </p:nvSpPr>
        <p:spPr>
          <a:xfrm>
            <a:off x="4211960" y="1700808"/>
            <a:ext cx="4673600" cy="5803900"/>
          </a:xfrm>
          <a:noFill/>
        </p:spPr>
        <p:txBody>
          <a:bodyPr/>
          <a:lstStyle/>
          <a:p>
            <a:pPr marL="0" indent="0" algn="ctr" eaLnBrk="1" hangingPunct="1">
              <a:buClr>
                <a:schemeClr val="bg1"/>
              </a:buClr>
            </a:pPr>
            <a:r>
              <a:rPr lang="fr-CH" altLang="fr-FR" sz="3200" b="1" dirty="0">
                <a:solidFill>
                  <a:srgbClr val="898989"/>
                </a:solidFill>
                <a:latin typeface="Verdana" panose="020B0604030504040204" pitchFamily="34" charset="0"/>
              </a:rPr>
              <a:t>Objectif</a:t>
            </a:r>
          </a:p>
          <a:p>
            <a:pPr marL="0" indent="0" algn="ctr" eaLnBrk="1" hangingPunct="1">
              <a:buClr>
                <a:schemeClr val="bg1"/>
              </a:buClr>
            </a:pPr>
            <a:r>
              <a:rPr lang="fr-CH" altLang="fr-FR" sz="3200" dirty="0">
                <a:solidFill>
                  <a:srgbClr val="898989"/>
                </a:solidFill>
                <a:latin typeface="Verdana" panose="020B0604030504040204" pitchFamily="34" charset="0"/>
              </a:rPr>
              <a:t>Factuel</a:t>
            </a:r>
          </a:p>
          <a:p>
            <a:pPr marL="0" indent="0" algn="ctr" eaLnBrk="1" hangingPunct="1">
              <a:buClr>
                <a:schemeClr val="bg1"/>
              </a:buClr>
            </a:pPr>
            <a:r>
              <a:rPr lang="fr-CH" altLang="fr-FR" sz="3200" dirty="0">
                <a:solidFill>
                  <a:srgbClr val="898989"/>
                </a:solidFill>
                <a:latin typeface="Verdana" panose="020B0604030504040204" pitchFamily="34" charset="0"/>
              </a:rPr>
              <a:t>Neutre</a:t>
            </a:r>
          </a:p>
          <a:p>
            <a:pPr marL="0" indent="0" algn="ctr" eaLnBrk="1" hangingPunct="1">
              <a:buClr>
                <a:schemeClr val="bg1"/>
              </a:buClr>
            </a:pPr>
            <a:r>
              <a:rPr lang="fr-CH" altLang="fr-FR" sz="3200" dirty="0">
                <a:solidFill>
                  <a:srgbClr val="898989"/>
                </a:solidFill>
                <a:latin typeface="Verdana" panose="020B0604030504040204" pitchFamily="34" charset="0"/>
              </a:rPr>
              <a:t>Précis</a:t>
            </a:r>
          </a:p>
          <a:p>
            <a:pPr marL="0" indent="0" algn="ctr" eaLnBrk="1" hangingPunct="1">
              <a:buClr>
                <a:schemeClr val="bg1"/>
              </a:buClr>
            </a:pPr>
            <a:r>
              <a:rPr lang="fr-CH" altLang="fr-FR" sz="3200" dirty="0">
                <a:latin typeface="Verdana" panose="020B0604030504040204" pitchFamily="34" charset="0"/>
              </a:rPr>
              <a:t>-------------------</a:t>
            </a:r>
          </a:p>
          <a:p>
            <a:pPr marL="0" indent="0" algn="ctr" eaLnBrk="1" hangingPunct="1">
              <a:buClr>
                <a:schemeClr val="bg1"/>
              </a:buClr>
            </a:pPr>
            <a:r>
              <a:rPr lang="fr-CH" altLang="fr-FR" sz="3200" dirty="0">
                <a:latin typeface="Verdana" panose="020B0604030504040204" pitchFamily="34" charset="0"/>
              </a:rPr>
              <a:t>Comportements</a:t>
            </a:r>
          </a:p>
          <a:p>
            <a:pPr marL="0" indent="0" algn="ctr" eaLnBrk="1" hangingPunct="1">
              <a:buClr>
                <a:schemeClr val="bg1"/>
              </a:buClr>
            </a:pPr>
            <a:r>
              <a:rPr lang="fr-CH" altLang="fr-FR" sz="3200" dirty="0">
                <a:latin typeface="Verdana" panose="020B0604030504040204" pitchFamily="34" charset="0"/>
              </a:rPr>
              <a:t>Résultats</a:t>
            </a:r>
          </a:p>
        </p:txBody>
      </p:sp>
      <p:sp>
        <p:nvSpPr>
          <p:cNvPr id="2" name="ZoneTexte 1"/>
          <p:cNvSpPr txBox="1"/>
          <p:nvPr/>
        </p:nvSpPr>
        <p:spPr>
          <a:xfrm>
            <a:off x="539552" y="260648"/>
            <a:ext cx="6776599" cy="646331"/>
          </a:xfrm>
          <a:prstGeom prst="rect">
            <a:avLst/>
          </a:prstGeom>
          <a:noFill/>
        </p:spPr>
        <p:txBody>
          <a:bodyPr wrap="none" rtlCol="0">
            <a:spAutoFit/>
          </a:bodyPr>
          <a:lstStyle/>
          <a:p>
            <a:r>
              <a:rPr lang="fr-CA" sz="3600" b="1" dirty="0">
                <a:latin typeface="+mj-lt"/>
              </a:rPr>
              <a:t>DISCOURS OBJECTIF VS. SUBJECTIF</a:t>
            </a:r>
          </a:p>
        </p:txBody>
      </p:sp>
    </p:spTree>
    <p:extLst>
      <p:ext uri="{BB962C8B-B14F-4D97-AF65-F5344CB8AC3E}">
        <p14:creationId xmlns:p14="http://schemas.microsoft.com/office/powerpoint/2010/main" val="395914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5536" y="260350"/>
            <a:ext cx="7704856" cy="579438"/>
          </a:xfrm>
          <a:noFill/>
        </p:spPr>
        <p:txBody>
          <a:bodyPr>
            <a:noAutofit/>
          </a:bodyPr>
          <a:lstStyle/>
          <a:p>
            <a:pPr algn="l" eaLnBrk="1" hangingPunct="1"/>
            <a:r>
              <a:rPr lang="fr-CH" altLang="fr-FR" sz="3600" dirty="0"/>
              <a:t>L’IDENTIFICATION DES BESOINS RÉELS</a:t>
            </a:r>
          </a:p>
        </p:txBody>
      </p:sp>
      <p:sp>
        <p:nvSpPr>
          <p:cNvPr id="277507" name="Text Box 3"/>
          <p:cNvSpPr txBox="1">
            <a:spLocks noChangeArrowheads="1"/>
          </p:cNvSpPr>
          <p:nvPr/>
        </p:nvSpPr>
        <p:spPr bwMode="auto">
          <a:xfrm>
            <a:off x="984250" y="2967038"/>
            <a:ext cx="72065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buClr>
                <a:srgbClr val="898989"/>
              </a:buClr>
            </a:pPr>
            <a:r>
              <a:rPr lang="fr-CH" altLang="fr-FR" dirty="0"/>
              <a:t>  </a:t>
            </a:r>
            <a:r>
              <a:rPr lang="fr-CH" altLang="fr-FR" sz="2800" dirty="0">
                <a:solidFill>
                  <a:srgbClr val="898989"/>
                </a:solidFill>
                <a:latin typeface="+mn-lt"/>
              </a:rPr>
              <a:t>L’essentiel pour toi, c’est… et pour moi…</a:t>
            </a:r>
          </a:p>
          <a:p>
            <a:pPr>
              <a:buClr>
                <a:srgbClr val="898989"/>
              </a:buClr>
            </a:pPr>
            <a:endParaRPr lang="fr-CH" altLang="fr-FR" sz="2800" dirty="0">
              <a:solidFill>
                <a:srgbClr val="898989"/>
              </a:solidFill>
              <a:latin typeface="+mn-lt"/>
            </a:endParaRPr>
          </a:p>
          <a:p>
            <a:pPr>
              <a:buClr>
                <a:srgbClr val="898989"/>
              </a:buClr>
            </a:pPr>
            <a:r>
              <a:rPr lang="fr-CH" altLang="fr-FR" sz="2800" dirty="0">
                <a:solidFill>
                  <a:srgbClr val="898989"/>
                </a:solidFill>
                <a:latin typeface="+mn-lt"/>
              </a:rPr>
              <a:t> Le plus important pour toi, c’est… et pour moi...</a:t>
            </a:r>
          </a:p>
          <a:p>
            <a:pPr>
              <a:buClr>
                <a:srgbClr val="898989"/>
              </a:buClr>
            </a:pPr>
            <a:endParaRPr lang="fr-CH" altLang="fr-FR" sz="2800" dirty="0">
              <a:solidFill>
                <a:srgbClr val="898989"/>
              </a:solidFill>
              <a:latin typeface="+mn-lt"/>
            </a:endParaRPr>
          </a:p>
          <a:p>
            <a:pPr>
              <a:buClr>
                <a:srgbClr val="898989"/>
              </a:buClr>
            </a:pPr>
            <a:r>
              <a:rPr lang="fr-CH" altLang="fr-FR" sz="2800" dirty="0">
                <a:solidFill>
                  <a:srgbClr val="898989"/>
                </a:solidFill>
                <a:latin typeface="+mn-lt"/>
              </a:rPr>
              <a:t> Ce que vous voulez, c’est… et moi…</a:t>
            </a:r>
            <a:endParaRPr lang="en-CA" altLang="fr-FR" sz="2800" dirty="0">
              <a:solidFill>
                <a:srgbClr val="898989"/>
              </a:solidFill>
              <a:latin typeface="+mn-lt"/>
            </a:endParaRPr>
          </a:p>
        </p:txBody>
      </p:sp>
    </p:spTree>
    <p:extLst>
      <p:ext uri="{BB962C8B-B14F-4D97-AF65-F5344CB8AC3E}">
        <p14:creationId xmlns:p14="http://schemas.microsoft.com/office/powerpoint/2010/main" val="1862424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additive="base">
                                        <p:cTn id="7" dur="500" fill="hold"/>
                                        <p:tgtEl>
                                          <p:spTgt spid="277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750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77507">
                                            <p:txEl>
                                              <p:pRg st="2" end="2"/>
                                            </p:txEl>
                                          </p:spTgt>
                                        </p:tgtEl>
                                        <p:attrNameLst>
                                          <p:attrName>style.visibility</p:attrName>
                                        </p:attrNameLst>
                                      </p:cBhvr>
                                      <p:to>
                                        <p:strVal val="visible"/>
                                      </p:to>
                                    </p:set>
                                    <p:anim calcmode="lin" valueType="num">
                                      <p:cBhvr additive="base">
                                        <p:cTn id="12" dur="500" fill="hold"/>
                                        <p:tgtEl>
                                          <p:spTgt spid="277507">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77507">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77507">
                                            <p:txEl>
                                              <p:pRg st="4" end="4"/>
                                            </p:txEl>
                                          </p:spTgt>
                                        </p:tgtEl>
                                        <p:attrNameLst>
                                          <p:attrName>style.visibility</p:attrName>
                                        </p:attrNameLst>
                                      </p:cBhvr>
                                      <p:to>
                                        <p:strVal val="visible"/>
                                      </p:to>
                                    </p:set>
                                    <p:anim calcmode="lin" valueType="num">
                                      <p:cBhvr additive="base">
                                        <p:cTn id="17" dur="500" fill="hold"/>
                                        <p:tgtEl>
                                          <p:spTgt spid="277507">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7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5536" y="260350"/>
            <a:ext cx="7704856" cy="579438"/>
          </a:xfrm>
          <a:noFill/>
        </p:spPr>
        <p:txBody>
          <a:bodyPr>
            <a:noAutofit/>
          </a:bodyPr>
          <a:lstStyle/>
          <a:p>
            <a:pPr algn="l" eaLnBrk="1" hangingPunct="1"/>
            <a:r>
              <a:rPr lang="fr-CH" altLang="fr-FR" sz="3600" dirty="0"/>
              <a:t>LA RECHERCHE DE SOLUTIONS</a:t>
            </a:r>
          </a:p>
        </p:txBody>
      </p:sp>
      <p:sp>
        <p:nvSpPr>
          <p:cNvPr id="277507" name="Text Box 3"/>
          <p:cNvSpPr txBox="1">
            <a:spLocks noChangeArrowheads="1"/>
          </p:cNvSpPr>
          <p:nvPr/>
        </p:nvSpPr>
        <p:spPr bwMode="auto">
          <a:xfrm>
            <a:off x="922581" y="1986342"/>
            <a:ext cx="610506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marL="457200" indent="-457200">
              <a:buClr>
                <a:srgbClr val="898989"/>
              </a:buClr>
              <a:buFont typeface="Arial" panose="020B0604020202020204" pitchFamily="34" charset="0"/>
              <a:buChar char="•"/>
            </a:pPr>
            <a:r>
              <a:rPr lang="fr-CH" altLang="fr-FR" sz="2800" dirty="0">
                <a:solidFill>
                  <a:srgbClr val="898989"/>
                </a:solidFill>
                <a:latin typeface="+mn-lt"/>
              </a:rPr>
              <a:t>Questions ouvertes</a:t>
            </a:r>
          </a:p>
          <a:p>
            <a:pPr marL="457200" indent="-457200">
              <a:buClr>
                <a:srgbClr val="898989"/>
              </a:buClr>
              <a:buFont typeface="Arial" panose="020B0604020202020204" pitchFamily="34" charset="0"/>
              <a:buChar char="•"/>
            </a:pPr>
            <a:r>
              <a:rPr lang="fr-CH" altLang="fr-FR" sz="2800" dirty="0">
                <a:solidFill>
                  <a:srgbClr val="898989"/>
                </a:solidFill>
                <a:latin typeface="+mn-lt"/>
              </a:rPr>
              <a:t>Remue-méninges (respect des règles)</a:t>
            </a:r>
          </a:p>
          <a:p>
            <a:pPr marL="285750" indent="-285750">
              <a:buClr>
                <a:srgbClr val="898989"/>
              </a:buClr>
              <a:buFont typeface="Arial" panose="020B0604020202020204" pitchFamily="34" charset="0"/>
              <a:buChar char="•"/>
            </a:pPr>
            <a:r>
              <a:rPr lang="fr-CH" altLang="fr-FR" sz="2800" dirty="0">
                <a:solidFill>
                  <a:srgbClr val="898989"/>
                </a:solidFill>
                <a:latin typeface="+mn-lt"/>
              </a:rPr>
              <a:t>  Choix silencieux de 3 préférences</a:t>
            </a:r>
          </a:p>
          <a:p>
            <a:pPr marL="285750" indent="-285750">
              <a:buClr>
                <a:srgbClr val="898989"/>
              </a:buClr>
              <a:buFont typeface="Arial" panose="020B0604020202020204" pitchFamily="34" charset="0"/>
              <a:buChar char="•"/>
            </a:pPr>
            <a:r>
              <a:rPr lang="fr-CH" altLang="fr-FR" sz="2800" dirty="0">
                <a:solidFill>
                  <a:srgbClr val="898989"/>
                </a:solidFill>
                <a:latin typeface="+mn-lt"/>
              </a:rPr>
              <a:t>  Recoupements</a:t>
            </a:r>
          </a:p>
          <a:p>
            <a:pPr marL="285750" indent="-285750">
              <a:buClr>
                <a:srgbClr val="898989"/>
              </a:buClr>
              <a:buFont typeface="Arial" panose="020B0604020202020204" pitchFamily="34" charset="0"/>
              <a:buChar char="•"/>
            </a:pPr>
            <a:r>
              <a:rPr lang="fr-CH" altLang="fr-FR" sz="2800" dirty="0">
                <a:solidFill>
                  <a:srgbClr val="898989"/>
                </a:solidFill>
                <a:latin typeface="+mn-lt"/>
              </a:rPr>
              <a:t>  Choix de la solution</a:t>
            </a:r>
            <a:endParaRPr lang="en-CA" altLang="fr-FR" sz="2800" dirty="0">
              <a:solidFill>
                <a:srgbClr val="898989"/>
              </a:solidFill>
              <a:latin typeface="+mn-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789040"/>
            <a:ext cx="3410104" cy="2016224"/>
          </a:xfrm>
          <a:prstGeom prst="rect">
            <a:avLst/>
          </a:prstGeom>
        </p:spPr>
      </p:pic>
    </p:spTree>
    <p:extLst>
      <p:ext uri="{BB962C8B-B14F-4D97-AF65-F5344CB8AC3E}">
        <p14:creationId xmlns:p14="http://schemas.microsoft.com/office/powerpoint/2010/main" val="1775906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additive="base">
                                        <p:cTn id="7" dur="500" fill="hold"/>
                                        <p:tgtEl>
                                          <p:spTgt spid="277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7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7507">
                                            <p:txEl>
                                              <p:pRg st="1" end="1"/>
                                            </p:txEl>
                                          </p:spTgt>
                                        </p:tgtEl>
                                        <p:attrNameLst>
                                          <p:attrName>style.visibility</p:attrName>
                                        </p:attrNameLst>
                                      </p:cBhvr>
                                      <p:to>
                                        <p:strVal val="visible"/>
                                      </p:to>
                                    </p:set>
                                    <p:anim calcmode="lin" valueType="num">
                                      <p:cBhvr additive="base">
                                        <p:cTn id="13" dur="500" fill="hold"/>
                                        <p:tgtEl>
                                          <p:spTgt spid="277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7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77507">
                                            <p:txEl>
                                              <p:pRg st="2" end="2"/>
                                            </p:txEl>
                                          </p:spTgt>
                                        </p:tgtEl>
                                        <p:attrNameLst>
                                          <p:attrName>style.visibility</p:attrName>
                                        </p:attrNameLst>
                                      </p:cBhvr>
                                      <p:to>
                                        <p:strVal val="visible"/>
                                      </p:to>
                                    </p:set>
                                    <p:anim calcmode="lin" valueType="num">
                                      <p:cBhvr additive="base">
                                        <p:cTn id="19" dur="500" fill="hold"/>
                                        <p:tgtEl>
                                          <p:spTgt spid="277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7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77507">
                                            <p:txEl>
                                              <p:pRg st="3" end="3"/>
                                            </p:txEl>
                                          </p:spTgt>
                                        </p:tgtEl>
                                        <p:attrNameLst>
                                          <p:attrName>style.visibility</p:attrName>
                                        </p:attrNameLst>
                                      </p:cBhvr>
                                      <p:to>
                                        <p:strVal val="visible"/>
                                      </p:to>
                                    </p:set>
                                    <p:anim calcmode="lin" valueType="num">
                                      <p:cBhvr additive="base">
                                        <p:cTn id="25" dur="500" fill="hold"/>
                                        <p:tgtEl>
                                          <p:spTgt spid="277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7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77507">
                                            <p:txEl>
                                              <p:pRg st="4" end="4"/>
                                            </p:txEl>
                                          </p:spTgt>
                                        </p:tgtEl>
                                        <p:attrNameLst>
                                          <p:attrName>style.visibility</p:attrName>
                                        </p:attrNameLst>
                                      </p:cBhvr>
                                      <p:to>
                                        <p:strVal val="visible"/>
                                      </p:to>
                                    </p:set>
                                    <p:anim calcmode="lin" valueType="num">
                                      <p:cBhvr additive="base">
                                        <p:cTn id="31" dur="500" fill="hold"/>
                                        <p:tgtEl>
                                          <p:spTgt spid="277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7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176874"/>
            <a:ext cx="2870961" cy="235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683568" y="340867"/>
            <a:ext cx="7772400" cy="648072"/>
          </a:xfrm>
        </p:spPr>
        <p:txBody>
          <a:bodyPr>
            <a:normAutofit fontScale="90000"/>
          </a:bodyPr>
          <a:lstStyle/>
          <a:p>
            <a:r>
              <a:rPr lang="fr-CA" dirty="0"/>
              <a:t>SONDAGE</a:t>
            </a:r>
          </a:p>
        </p:txBody>
      </p:sp>
      <p:sp>
        <p:nvSpPr>
          <p:cNvPr id="3" name="Espace réservé du texte 2"/>
          <p:cNvSpPr>
            <a:spLocks noGrp="1"/>
          </p:cNvSpPr>
          <p:nvPr>
            <p:ph type="body" idx="1"/>
          </p:nvPr>
        </p:nvSpPr>
        <p:spPr>
          <a:xfrm>
            <a:off x="683568" y="1052736"/>
            <a:ext cx="6120680" cy="4608512"/>
          </a:xfrm>
        </p:spPr>
        <p:txBody>
          <a:bodyPr anchor="t">
            <a:normAutofit/>
          </a:bodyPr>
          <a:lstStyle/>
          <a:p>
            <a:r>
              <a:rPr lang="fr-CA" sz="2400" b="1" dirty="0"/>
              <a:t>Dans votre milieu de travail, à quelle fréquence êtes-vous appelé(e) à intervenir pour aider à résoudre un conflit?</a:t>
            </a:r>
          </a:p>
          <a:p>
            <a:endParaRPr lang="fr-CA" sz="2400" dirty="0">
              <a:solidFill>
                <a:schemeClr val="tx1">
                  <a:lumMod val="65000"/>
                  <a:lumOff val="35000"/>
                </a:schemeClr>
              </a:solidFill>
            </a:endParaRPr>
          </a:p>
          <a:p>
            <a:r>
              <a:rPr lang="fr-CA" sz="2400" dirty="0">
                <a:solidFill>
                  <a:schemeClr val="tx1">
                    <a:lumMod val="65000"/>
                    <a:lumOff val="35000"/>
                  </a:schemeClr>
                </a:solidFill>
              </a:rPr>
              <a:t>(A) jamais</a:t>
            </a:r>
          </a:p>
          <a:p>
            <a:r>
              <a:rPr lang="fr-CA" sz="2400" dirty="0">
                <a:solidFill>
                  <a:schemeClr val="tx1">
                    <a:lumMod val="65000"/>
                    <a:lumOff val="35000"/>
                  </a:schemeClr>
                </a:solidFill>
              </a:rPr>
              <a:t>(B) rarement</a:t>
            </a:r>
          </a:p>
          <a:p>
            <a:r>
              <a:rPr lang="fr-CA" sz="2400" dirty="0">
                <a:solidFill>
                  <a:schemeClr val="tx1">
                    <a:lumMod val="65000"/>
                    <a:lumOff val="35000"/>
                  </a:schemeClr>
                </a:solidFill>
              </a:rPr>
              <a:t>(C) deux-trois fois par année</a:t>
            </a:r>
          </a:p>
          <a:p>
            <a:r>
              <a:rPr lang="fr-CA" sz="2400" dirty="0">
                <a:solidFill>
                  <a:schemeClr val="tx1">
                    <a:lumMod val="65000"/>
                    <a:lumOff val="35000"/>
                  </a:schemeClr>
                </a:solidFill>
              </a:rPr>
              <a:t>(D) plus de trois fois par année</a:t>
            </a:r>
          </a:p>
          <a:p>
            <a:r>
              <a:rPr lang="fr-CA" sz="2400" dirty="0">
                <a:solidFill>
                  <a:schemeClr val="tx1">
                    <a:lumMod val="65000"/>
                    <a:lumOff val="35000"/>
                  </a:schemeClr>
                </a:solidFill>
              </a:rPr>
              <a:t>(E) régulièrement</a:t>
            </a:r>
          </a:p>
          <a:p>
            <a:endParaRPr lang="fr-CA" sz="2400" dirty="0">
              <a:solidFill>
                <a:schemeClr val="tx1">
                  <a:lumMod val="65000"/>
                  <a:lumOff val="35000"/>
                </a:schemeClr>
              </a:solidFill>
            </a:endParaRPr>
          </a:p>
        </p:txBody>
      </p:sp>
    </p:spTree>
    <p:extLst>
      <p:ext uri="{BB962C8B-B14F-4D97-AF65-F5344CB8AC3E}">
        <p14:creationId xmlns:p14="http://schemas.microsoft.com/office/powerpoint/2010/main" val="55169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1143000" y="1340768"/>
            <a:ext cx="7543800" cy="4868076"/>
          </a:xfrm>
          <a:noFill/>
        </p:spPr>
        <p:txBody>
          <a:bodyPr>
            <a:noAutofit/>
          </a:bodyPr>
          <a:lstStyle/>
          <a:p>
            <a:pPr marL="0" indent="0" defTabSz="1143000" eaLnBrk="1" hangingPunct="1">
              <a:spcBef>
                <a:spcPct val="0"/>
              </a:spcBef>
              <a:buNone/>
            </a:pPr>
            <a:r>
              <a:rPr lang="en-US" altLang="fr-FR" sz="2800" dirty="0">
                <a:solidFill>
                  <a:srgbClr val="898989"/>
                </a:solidFill>
              </a:rPr>
              <a:t>Guider les </a:t>
            </a:r>
            <a:r>
              <a:rPr lang="en-US" altLang="fr-FR" sz="2800" dirty="0" err="1">
                <a:solidFill>
                  <a:srgbClr val="898989"/>
                </a:solidFill>
              </a:rPr>
              <a:t>personnes</a:t>
            </a:r>
            <a:r>
              <a:rPr lang="en-US" altLang="fr-FR" sz="2800" dirty="0">
                <a:solidFill>
                  <a:srgbClr val="898989"/>
                </a:solidFill>
              </a:rPr>
              <a:t> </a:t>
            </a:r>
            <a:r>
              <a:rPr lang="en-US" altLang="fr-FR" sz="2800" dirty="0" err="1">
                <a:solidFill>
                  <a:srgbClr val="898989"/>
                </a:solidFill>
              </a:rPr>
              <a:t>dans</a:t>
            </a:r>
            <a:r>
              <a:rPr lang="en-US" altLang="fr-FR" sz="2800" dirty="0">
                <a:solidFill>
                  <a:srgbClr val="898989"/>
                </a:solidFill>
              </a:rPr>
              <a:t> le </a:t>
            </a:r>
            <a:r>
              <a:rPr lang="en-US" altLang="fr-FR" sz="2800" dirty="0" err="1">
                <a:solidFill>
                  <a:srgbClr val="898989"/>
                </a:solidFill>
              </a:rPr>
              <a:t>conflit</a:t>
            </a:r>
            <a:r>
              <a:rPr lang="en-US" altLang="fr-FR" sz="2800" dirty="0">
                <a:solidFill>
                  <a:srgbClr val="898989"/>
                </a:solidFill>
              </a:rPr>
              <a:t> à travers</a:t>
            </a: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découverte</a:t>
            </a:r>
            <a:r>
              <a:rPr lang="en-US" altLang="fr-FR" sz="2000" dirty="0">
                <a:solidFill>
                  <a:srgbClr val="898989"/>
                </a:solidFill>
              </a:rPr>
              <a:t> de </a:t>
            </a:r>
            <a:r>
              <a:rPr lang="en-US" altLang="fr-FR" sz="2000" dirty="0" err="1">
                <a:solidFill>
                  <a:srgbClr val="898989"/>
                </a:solidFill>
              </a:rPr>
              <a:t>l’autre</a:t>
            </a:r>
            <a:r>
              <a:rPr lang="en-US" altLang="fr-FR" sz="2000" dirty="0">
                <a:solidFill>
                  <a:srgbClr val="898989"/>
                </a:solidFill>
              </a:rPr>
              <a:t> point de </a:t>
            </a:r>
            <a:r>
              <a:rPr lang="en-US" altLang="fr-FR" sz="2000" dirty="0" err="1">
                <a:solidFill>
                  <a:srgbClr val="898989"/>
                </a:solidFill>
              </a:rPr>
              <a:t>vue</a:t>
            </a: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gestion</a:t>
            </a:r>
            <a:r>
              <a:rPr lang="en-US" altLang="fr-FR" sz="2000" dirty="0">
                <a:solidFill>
                  <a:srgbClr val="898989"/>
                </a:solidFill>
              </a:rPr>
              <a:t> des </a:t>
            </a:r>
            <a:r>
              <a:rPr lang="en-US" altLang="fr-FR" sz="2000" dirty="0" err="1">
                <a:solidFill>
                  <a:srgbClr val="898989"/>
                </a:solidFill>
              </a:rPr>
              <a:t>émotions</a:t>
            </a:r>
            <a:r>
              <a:rPr lang="en-US" altLang="fr-FR" sz="2000" dirty="0">
                <a:solidFill>
                  <a:srgbClr val="898989"/>
                </a:solidFill>
              </a:rPr>
              <a:t> fortes </a:t>
            </a:r>
            <a:r>
              <a:rPr lang="en-US" altLang="fr-FR" sz="2000" dirty="0" err="1">
                <a:solidFill>
                  <a:srgbClr val="898989"/>
                </a:solidFill>
              </a:rPr>
              <a:t>ou</a:t>
            </a:r>
            <a:r>
              <a:rPr lang="en-US" altLang="fr-FR" sz="2000" dirty="0">
                <a:solidFill>
                  <a:srgbClr val="898989"/>
                </a:solidFill>
              </a:rPr>
              <a:t> le report de la conversation</a:t>
            </a: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gestion</a:t>
            </a:r>
            <a:r>
              <a:rPr lang="en-US" altLang="fr-FR" sz="2000" dirty="0">
                <a:solidFill>
                  <a:srgbClr val="898989"/>
                </a:solidFill>
              </a:rPr>
              <a:t> de la </a:t>
            </a:r>
            <a:r>
              <a:rPr lang="en-US" altLang="fr-FR" sz="2000" dirty="0" err="1">
                <a:solidFill>
                  <a:srgbClr val="898989"/>
                </a:solidFill>
              </a:rPr>
              <a:t>défensive</a:t>
            </a: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maîtrise</a:t>
            </a:r>
            <a:r>
              <a:rPr lang="en-US" altLang="fr-FR" sz="2000" dirty="0">
                <a:solidFill>
                  <a:srgbClr val="898989"/>
                </a:solidFill>
              </a:rPr>
              <a:t> du </a:t>
            </a:r>
            <a:r>
              <a:rPr lang="en-US" altLang="fr-FR" sz="2000" dirty="0" err="1">
                <a:solidFill>
                  <a:srgbClr val="898989"/>
                </a:solidFill>
              </a:rPr>
              <a:t>discours</a:t>
            </a:r>
            <a:r>
              <a:rPr lang="en-US" altLang="fr-FR" sz="2000" dirty="0">
                <a:solidFill>
                  <a:srgbClr val="898989"/>
                </a:solidFill>
              </a:rPr>
              <a:t> </a:t>
            </a:r>
            <a:r>
              <a:rPr lang="en-US" altLang="fr-FR" sz="2000" dirty="0" err="1">
                <a:solidFill>
                  <a:srgbClr val="898989"/>
                </a:solidFill>
              </a:rPr>
              <a:t>intérieur</a:t>
            </a: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Le </a:t>
            </a:r>
            <a:r>
              <a:rPr lang="en-US" altLang="fr-FR" sz="2000" dirty="0" err="1">
                <a:solidFill>
                  <a:srgbClr val="898989"/>
                </a:solidFill>
              </a:rPr>
              <a:t>discours</a:t>
            </a:r>
            <a:r>
              <a:rPr lang="en-US" altLang="fr-FR" sz="2000" dirty="0">
                <a:solidFill>
                  <a:srgbClr val="898989"/>
                </a:solidFill>
              </a:rPr>
              <a:t> </a:t>
            </a:r>
            <a:r>
              <a:rPr lang="en-US" altLang="fr-FR" sz="2000" dirty="0" err="1">
                <a:solidFill>
                  <a:srgbClr val="898989"/>
                </a:solidFill>
              </a:rPr>
              <a:t>objectif</a:t>
            </a:r>
            <a:r>
              <a:rPr lang="en-US" altLang="fr-FR" sz="2000" dirty="0">
                <a:solidFill>
                  <a:srgbClr val="898989"/>
                </a:solidFill>
              </a:rPr>
              <a:t> vs. </a:t>
            </a:r>
            <a:r>
              <a:rPr lang="en-US" altLang="fr-FR" sz="2000" dirty="0" err="1">
                <a:solidFill>
                  <a:srgbClr val="898989"/>
                </a:solidFill>
              </a:rPr>
              <a:t>subjectif</a:t>
            </a: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Les </a:t>
            </a:r>
            <a:r>
              <a:rPr lang="en-US" altLang="fr-FR" sz="2000" dirty="0" err="1">
                <a:solidFill>
                  <a:srgbClr val="898989"/>
                </a:solidFill>
              </a:rPr>
              <a:t>besoins</a:t>
            </a:r>
            <a:r>
              <a:rPr lang="en-US" altLang="fr-FR" sz="2000" dirty="0">
                <a:solidFill>
                  <a:srgbClr val="898989"/>
                </a:solidFill>
              </a:rPr>
              <a:t> </a:t>
            </a:r>
            <a:r>
              <a:rPr lang="en-US" altLang="fr-FR" sz="2000" dirty="0" err="1">
                <a:solidFill>
                  <a:srgbClr val="898989"/>
                </a:solidFill>
              </a:rPr>
              <a:t>réels</a:t>
            </a: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recherche</a:t>
            </a:r>
            <a:r>
              <a:rPr lang="en-US" altLang="fr-FR" sz="2000" dirty="0">
                <a:solidFill>
                  <a:srgbClr val="898989"/>
                </a:solidFill>
              </a:rPr>
              <a:t> de solution</a:t>
            </a:r>
          </a:p>
        </p:txBody>
      </p:sp>
      <p:sp>
        <p:nvSpPr>
          <p:cNvPr id="111619" name="Rectangle 2"/>
          <p:cNvSpPr>
            <a:spLocks noGrp="1" noChangeArrowheads="1"/>
          </p:cNvSpPr>
          <p:nvPr>
            <p:ph type="title"/>
          </p:nvPr>
        </p:nvSpPr>
        <p:spPr/>
        <p:txBody>
          <a:bodyPr>
            <a:normAutofit/>
          </a:bodyPr>
          <a:lstStyle/>
          <a:p>
            <a:pPr algn="l" eaLnBrk="1" hangingPunct="1"/>
            <a:r>
              <a:rPr lang="en-US" altLang="fr-FR" sz="3600" dirty="0"/>
              <a:t>LA MÉDIATION</a:t>
            </a:r>
          </a:p>
        </p:txBody>
      </p:sp>
      <p:grpSp>
        <p:nvGrpSpPr>
          <p:cNvPr id="111620" name="Group 18"/>
          <p:cNvGrpSpPr>
            <a:grpSpLocks/>
          </p:cNvGrpSpPr>
          <p:nvPr/>
        </p:nvGrpSpPr>
        <p:grpSpPr bwMode="auto">
          <a:xfrm>
            <a:off x="3287736" y="2246355"/>
            <a:ext cx="3013075" cy="1763713"/>
            <a:chOff x="3808" y="2934"/>
            <a:chExt cx="1898" cy="1111"/>
          </a:xfrm>
        </p:grpSpPr>
        <p:sp>
          <p:nvSpPr>
            <p:cNvPr id="111621" name="Rectangle 15"/>
            <p:cNvSpPr>
              <a:spLocks noChangeArrowheads="1"/>
            </p:cNvSpPr>
            <p:nvPr/>
          </p:nvSpPr>
          <p:spPr bwMode="auto">
            <a:xfrm>
              <a:off x="4736" y="3184"/>
              <a:ext cx="9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None/>
              </a:pPr>
              <a:r>
                <a:rPr lang="en-US" altLang="fr-FR" sz="1200" dirty="0" err="1"/>
                <a:t>Votre</a:t>
              </a:r>
              <a:r>
                <a:rPr lang="en-US" altLang="fr-FR" sz="1200" dirty="0"/>
                <a:t> point de </a:t>
              </a:r>
              <a:r>
                <a:rPr lang="en-US" altLang="fr-FR" sz="1200" dirty="0" err="1"/>
                <a:t>vue</a:t>
              </a:r>
              <a:endParaRPr lang="en-US" altLang="fr-FR" sz="1200" dirty="0"/>
            </a:p>
          </p:txBody>
        </p:sp>
        <p:pic>
          <p:nvPicPr>
            <p:cNvPr id="111622" name="Picture 17" descr="3ArrowCircle_mar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41897">
              <a:off x="4120" y="2959"/>
              <a:ext cx="1069"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13"/>
            <p:cNvSpPr>
              <a:spLocks noChangeArrowheads="1"/>
            </p:cNvSpPr>
            <p:nvPr/>
          </p:nvSpPr>
          <p:spPr bwMode="auto">
            <a:xfrm>
              <a:off x="3808" y="3008"/>
              <a:ext cx="7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None/>
              </a:pPr>
              <a:r>
                <a:rPr lang="en-US" altLang="fr-FR" sz="1200" dirty="0"/>
                <a:t>Reformulation</a:t>
              </a:r>
            </a:p>
          </p:txBody>
        </p:sp>
        <p:sp>
          <p:nvSpPr>
            <p:cNvPr id="111624" name="Rectangle 14"/>
            <p:cNvSpPr>
              <a:spLocks noChangeArrowheads="1"/>
            </p:cNvSpPr>
            <p:nvPr/>
          </p:nvSpPr>
          <p:spPr bwMode="auto">
            <a:xfrm>
              <a:off x="4264" y="3872"/>
              <a:ext cx="4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None/>
              </a:pPr>
              <a:r>
                <a:rPr lang="en-US" altLang="fr-FR" sz="1200" dirty="0" err="1"/>
                <a:t>Écoute</a:t>
              </a:r>
              <a:endParaRPr lang="en-US" altLang="fr-FR" sz="1200" dirty="0"/>
            </a:p>
          </p:txBody>
        </p:sp>
      </p:grpSp>
    </p:spTree>
    <p:extLst>
      <p:ext uri="{BB962C8B-B14F-4D97-AF65-F5344CB8AC3E}">
        <p14:creationId xmlns:p14="http://schemas.microsoft.com/office/powerpoint/2010/main" val="79548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55576" y="320761"/>
            <a:ext cx="7772400" cy="579438"/>
          </a:xfrm>
          <a:noFill/>
        </p:spPr>
        <p:txBody>
          <a:bodyPr>
            <a:noAutofit/>
          </a:bodyPr>
          <a:lstStyle/>
          <a:p>
            <a:pPr algn="l" eaLnBrk="1" hangingPunct="1"/>
            <a:r>
              <a:rPr lang="en-US" altLang="fr-FR" sz="3600" dirty="0"/>
              <a:t>ET SURTOUT, ÉVITER…</a:t>
            </a:r>
            <a:br>
              <a:rPr lang="en-US" altLang="fr-FR" sz="3600" dirty="0"/>
            </a:br>
            <a:r>
              <a:rPr lang="en-US" altLang="fr-FR" sz="3600" b="0" dirty="0"/>
              <a:t>Le triangle </a:t>
            </a:r>
            <a:r>
              <a:rPr lang="en-US" altLang="fr-FR" sz="3600" b="0" dirty="0" err="1"/>
              <a:t>dramatique</a:t>
            </a:r>
            <a:endParaRPr lang="en-US" altLang="fr-FR" sz="3600" b="0" dirty="0"/>
          </a:p>
        </p:txBody>
      </p:sp>
      <p:sp>
        <p:nvSpPr>
          <p:cNvPr id="41987" name="AutoShape 3"/>
          <p:cNvSpPr>
            <a:spLocks noChangeArrowheads="1"/>
          </p:cNvSpPr>
          <p:nvPr/>
        </p:nvSpPr>
        <p:spPr bwMode="auto">
          <a:xfrm rot="10800000">
            <a:off x="3048000" y="2133600"/>
            <a:ext cx="3429000" cy="2895600"/>
          </a:xfrm>
          <a:prstGeom prst="triangle">
            <a:avLst>
              <a:gd name="adj" fmla="val 50000"/>
            </a:avLst>
          </a:prstGeom>
          <a:noFill/>
          <a:ln w="19050">
            <a:solidFill>
              <a:srgbClr val="36438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ctr"/>
            <a:endParaRPr lang="fr-CA" altLang="fr-FR"/>
          </a:p>
        </p:txBody>
      </p:sp>
      <p:sp>
        <p:nvSpPr>
          <p:cNvPr id="41988" name="Text Box 4"/>
          <p:cNvSpPr txBox="1">
            <a:spLocks noChangeArrowheads="1"/>
          </p:cNvSpPr>
          <p:nvPr/>
        </p:nvSpPr>
        <p:spPr bwMode="auto">
          <a:xfrm>
            <a:off x="1763713" y="1484313"/>
            <a:ext cx="210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ctr"/>
            <a:r>
              <a:rPr lang="en-US" altLang="fr-FR" sz="2800" dirty="0" err="1">
                <a:solidFill>
                  <a:srgbClr val="898989"/>
                </a:solidFill>
              </a:rPr>
              <a:t>Persécuteur</a:t>
            </a:r>
            <a:endParaRPr lang="en-US" altLang="fr-FR" sz="2800" dirty="0">
              <a:solidFill>
                <a:srgbClr val="898989"/>
              </a:solidFill>
            </a:endParaRPr>
          </a:p>
        </p:txBody>
      </p:sp>
      <p:sp>
        <p:nvSpPr>
          <p:cNvPr id="41989" name="Text Box 5"/>
          <p:cNvSpPr txBox="1">
            <a:spLocks noChangeArrowheads="1"/>
          </p:cNvSpPr>
          <p:nvPr/>
        </p:nvSpPr>
        <p:spPr bwMode="auto">
          <a:xfrm>
            <a:off x="4140200" y="5084763"/>
            <a:ext cx="1350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ctr"/>
            <a:r>
              <a:rPr lang="en-US" altLang="fr-FR" sz="2800" dirty="0" err="1">
                <a:solidFill>
                  <a:srgbClr val="898989"/>
                </a:solidFill>
              </a:rPr>
              <a:t>Victime</a:t>
            </a:r>
            <a:endParaRPr lang="en-US" altLang="fr-FR" sz="2800" dirty="0">
              <a:solidFill>
                <a:srgbClr val="898989"/>
              </a:solidFill>
            </a:endParaRPr>
          </a:p>
        </p:txBody>
      </p:sp>
      <p:sp>
        <p:nvSpPr>
          <p:cNvPr id="41990" name="Text Box 6"/>
          <p:cNvSpPr txBox="1">
            <a:spLocks noChangeArrowheads="1"/>
          </p:cNvSpPr>
          <p:nvPr/>
        </p:nvSpPr>
        <p:spPr bwMode="auto">
          <a:xfrm>
            <a:off x="6156325" y="1412875"/>
            <a:ext cx="1511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pPr algn="ctr"/>
            <a:r>
              <a:rPr lang="en-US" altLang="fr-FR" sz="2800" dirty="0" err="1">
                <a:solidFill>
                  <a:srgbClr val="898989"/>
                </a:solidFill>
              </a:rPr>
              <a:t>Sauveur</a:t>
            </a:r>
            <a:endParaRPr lang="en-US" altLang="fr-FR" sz="2800" dirty="0">
              <a:solidFill>
                <a:srgbClr val="898989"/>
              </a:solidFill>
            </a:endParaRPr>
          </a:p>
        </p:txBody>
      </p:sp>
    </p:spTree>
    <p:extLst>
      <p:ext uri="{BB962C8B-B14F-4D97-AF65-F5344CB8AC3E}">
        <p14:creationId xmlns:p14="http://schemas.microsoft.com/office/powerpoint/2010/main" val="82086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7772400" cy="648072"/>
          </a:xfrm>
        </p:spPr>
        <p:txBody>
          <a:bodyPr>
            <a:noAutofit/>
          </a:bodyPr>
          <a:lstStyle/>
          <a:p>
            <a:r>
              <a:rPr lang="fr-CA" sz="3600" dirty="0"/>
              <a:t>LA PRÉVENTION DES CONFLITS</a:t>
            </a:r>
          </a:p>
        </p:txBody>
      </p:sp>
      <p:sp>
        <p:nvSpPr>
          <p:cNvPr id="3" name="Espace réservé du texte 2"/>
          <p:cNvSpPr>
            <a:spLocks noGrp="1"/>
          </p:cNvSpPr>
          <p:nvPr>
            <p:ph type="body" idx="1"/>
          </p:nvPr>
        </p:nvSpPr>
        <p:spPr>
          <a:xfrm>
            <a:off x="683568" y="1844824"/>
            <a:ext cx="7772400" cy="3816424"/>
          </a:xfrm>
        </p:spPr>
        <p:txBody>
          <a:bodyPr anchor="ctr">
            <a:normAutofit fontScale="85000" lnSpcReduction="20000"/>
          </a:bodyPr>
          <a:lstStyle/>
          <a:p>
            <a:pPr marL="1587" lvl="1">
              <a:lnSpc>
                <a:spcPct val="100000"/>
              </a:lnSpc>
              <a:spcBef>
                <a:spcPct val="50000"/>
              </a:spcBef>
              <a:buClr>
                <a:schemeClr val="bg1">
                  <a:lumMod val="50000"/>
                </a:schemeClr>
              </a:buClr>
              <a:buSzPct val="120000"/>
            </a:pPr>
            <a:r>
              <a:rPr lang="fr-CA" altLang="fr-FR" sz="3000" dirty="0">
                <a:solidFill>
                  <a:srgbClr val="5E6A71"/>
                </a:solidFill>
              </a:rPr>
              <a:t>Par l’entente individuelle et /ou de groupe, autour de:</a:t>
            </a:r>
          </a:p>
          <a:p>
            <a:pPr marL="1587" lvl="1">
              <a:lnSpc>
                <a:spcPct val="100000"/>
              </a:lnSpc>
              <a:spcBef>
                <a:spcPct val="50000"/>
              </a:spcBef>
              <a:buClr>
                <a:schemeClr val="bg1">
                  <a:lumMod val="50000"/>
                </a:schemeClr>
              </a:buClr>
              <a:buSzPct val="120000"/>
            </a:pPr>
            <a:endParaRPr lang="fr-CA" altLang="fr-FR" sz="3000" dirty="0">
              <a:solidFill>
                <a:srgbClr val="5E6A71"/>
              </a:solidFill>
            </a:endParaRPr>
          </a:p>
          <a:p>
            <a:pPr marL="403225" lvl="1" indent="-401638">
              <a:lnSpc>
                <a:spcPct val="100000"/>
              </a:lnSpc>
              <a:spcBef>
                <a:spcPct val="50000"/>
              </a:spcBef>
              <a:buClr>
                <a:schemeClr val="bg1">
                  <a:lumMod val="50000"/>
                </a:schemeClr>
              </a:buClr>
              <a:buSzPct val="120000"/>
              <a:buFont typeface="Wingdings" panose="05000000000000000000" pitchFamily="2" charset="2"/>
              <a:buChar char="ü"/>
            </a:pPr>
            <a:r>
              <a:rPr lang="fr-CA" altLang="fr-FR" sz="2400" dirty="0">
                <a:solidFill>
                  <a:srgbClr val="5E6A71"/>
                </a:solidFill>
              </a:rPr>
              <a:t>La mission</a:t>
            </a:r>
          </a:p>
          <a:p>
            <a:pPr marL="403225" lvl="1" indent="-401638">
              <a:lnSpc>
                <a:spcPct val="100000"/>
              </a:lnSpc>
              <a:spcBef>
                <a:spcPct val="50000"/>
              </a:spcBef>
              <a:buClr>
                <a:schemeClr val="bg1">
                  <a:lumMod val="50000"/>
                </a:schemeClr>
              </a:buClr>
              <a:buSzPct val="120000"/>
              <a:buFont typeface="Wingdings" panose="05000000000000000000" pitchFamily="2" charset="2"/>
              <a:buChar char="ü"/>
            </a:pPr>
            <a:r>
              <a:rPr lang="fr-CA" altLang="fr-FR" sz="2400" dirty="0">
                <a:solidFill>
                  <a:srgbClr val="5E6A71"/>
                </a:solidFill>
              </a:rPr>
              <a:t>Les valeurs</a:t>
            </a:r>
          </a:p>
          <a:p>
            <a:pPr marL="403225" lvl="1" indent="-401638">
              <a:lnSpc>
                <a:spcPct val="100000"/>
              </a:lnSpc>
              <a:spcBef>
                <a:spcPct val="50000"/>
              </a:spcBef>
              <a:buClr>
                <a:schemeClr val="bg1">
                  <a:lumMod val="50000"/>
                </a:schemeClr>
              </a:buClr>
              <a:buSzPct val="120000"/>
              <a:buFont typeface="Wingdings" panose="05000000000000000000" pitchFamily="2" charset="2"/>
              <a:buChar char="ü"/>
            </a:pPr>
            <a:r>
              <a:rPr lang="fr-CA" altLang="fr-FR" sz="2400" dirty="0">
                <a:solidFill>
                  <a:srgbClr val="5E6A71"/>
                </a:solidFill>
              </a:rPr>
              <a:t>les attentes de chacun</a:t>
            </a:r>
          </a:p>
          <a:p>
            <a:pPr marL="403225" lvl="1" indent="-401638">
              <a:lnSpc>
                <a:spcPct val="100000"/>
              </a:lnSpc>
              <a:spcBef>
                <a:spcPct val="50000"/>
              </a:spcBef>
              <a:buClr>
                <a:schemeClr val="bg1">
                  <a:lumMod val="50000"/>
                </a:schemeClr>
              </a:buClr>
              <a:buSzPct val="120000"/>
              <a:buFont typeface="Wingdings" panose="05000000000000000000" pitchFamily="2" charset="2"/>
              <a:buChar char="ü"/>
            </a:pPr>
            <a:r>
              <a:rPr lang="fr-CA" altLang="fr-FR" sz="2400" dirty="0">
                <a:solidFill>
                  <a:srgbClr val="5E6A71"/>
                </a:solidFill>
              </a:rPr>
              <a:t>Les objectifs</a:t>
            </a:r>
          </a:p>
          <a:p>
            <a:pPr marL="403225" lvl="1" indent="-401638">
              <a:lnSpc>
                <a:spcPct val="100000"/>
              </a:lnSpc>
              <a:spcBef>
                <a:spcPct val="50000"/>
              </a:spcBef>
              <a:buClr>
                <a:schemeClr val="bg1">
                  <a:lumMod val="50000"/>
                </a:schemeClr>
              </a:buClr>
              <a:buSzPct val="120000"/>
              <a:buFont typeface="Wingdings" panose="05000000000000000000" pitchFamily="2" charset="2"/>
              <a:buChar char="ü"/>
            </a:pPr>
            <a:r>
              <a:rPr lang="fr-CA" altLang="fr-FR" sz="2400" dirty="0">
                <a:solidFill>
                  <a:srgbClr val="5E6A71"/>
                </a:solidFill>
              </a:rPr>
              <a:t>Le plan d’action</a:t>
            </a:r>
          </a:p>
          <a:p>
            <a:pPr marL="403225" lvl="1" indent="-401638">
              <a:lnSpc>
                <a:spcPct val="100000"/>
              </a:lnSpc>
              <a:spcBef>
                <a:spcPct val="50000"/>
              </a:spcBef>
              <a:buClr>
                <a:schemeClr val="bg1">
                  <a:lumMod val="50000"/>
                </a:schemeClr>
              </a:buClr>
              <a:buSzPct val="120000"/>
              <a:buFont typeface="Wingdings" panose="05000000000000000000" pitchFamily="2" charset="2"/>
              <a:buChar char="ü"/>
            </a:pPr>
            <a:r>
              <a:rPr lang="fr-CA" altLang="fr-FR" sz="2400" dirty="0">
                <a:solidFill>
                  <a:srgbClr val="5E6A71"/>
                </a:solidFill>
              </a:rPr>
              <a:t>Les obstacles potentiels et les solutions de rechange</a:t>
            </a:r>
          </a:p>
          <a:p>
            <a:pPr marL="403225" lvl="1" indent="-401638">
              <a:lnSpc>
                <a:spcPct val="100000"/>
              </a:lnSpc>
              <a:spcBef>
                <a:spcPct val="50000"/>
              </a:spcBef>
              <a:buClr>
                <a:schemeClr val="bg1">
                  <a:lumMod val="50000"/>
                </a:schemeClr>
              </a:buClr>
              <a:buSzPct val="120000"/>
              <a:buFont typeface="Wingdings" panose="05000000000000000000" pitchFamily="2" charset="2"/>
              <a:buChar char="ü"/>
            </a:pPr>
            <a:r>
              <a:rPr lang="fr-CA" altLang="fr-FR" sz="2400" dirty="0">
                <a:solidFill>
                  <a:srgbClr val="5E6A71"/>
                </a:solidFill>
              </a:rPr>
              <a:t>Le suivi</a:t>
            </a:r>
            <a:endParaRPr lang="fr-CA" altLang="fr-FR" dirty="0">
              <a:solidFill>
                <a:srgbClr val="5E6A7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780928"/>
            <a:ext cx="2481445" cy="1794912"/>
          </a:xfrm>
          <a:prstGeom prst="rect">
            <a:avLst/>
          </a:prstGeom>
        </p:spPr>
      </p:pic>
    </p:spTree>
    <p:extLst>
      <p:ext uri="{BB962C8B-B14F-4D97-AF65-F5344CB8AC3E}">
        <p14:creationId xmlns:p14="http://schemas.microsoft.com/office/powerpoint/2010/main" val="111772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7772400" cy="648072"/>
          </a:xfrm>
        </p:spPr>
        <p:txBody>
          <a:bodyPr>
            <a:noAutofit/>
          </a:bodyPr>
          <a:lstStyle/>
          <a:p>
            <a:r>
              <a:rPr lang="fr-CA" sz="3600" dirty="0"/>
              <a:t>Le conflit</a:t>
            </a:r>
          </a:p>
        </p:txBody>
      </p:sp>
      <p:sp>
        <p:nvSpPr>
          <p:cNvPr id="3" name="Espace réservé du texte 2"/>
          <p:cNvSpPr>
            <a:spLocks noGrp="1"/>
          </p:cNvSpPr>
          <p:nvPr>
            <p:ph type="body" idx="1"/>
          </p:nvPr>
        </p:nvSpPr>
        <p:spPr>
          <a:xfrm>
            <a:off x="683568" y="1628800"/>
            <a:ext cx="7772400" cy="3816424"/>
          </a:xfrm>
        </p:spPr>
        <p:txBody>
          <a:bodyPr anchor="ctr">
            <a:normAutofit/>
          </a:bodyPr>
          <a:lstStyle/>
          <a:p>
            <a:r>
              <a:rPr lang="fr-CA" sz="2800" dirty="0"/>
              <a:t>Quels </a:t>
            </a:r>
            <a:r>
              <a:rPr lang="fr-CA" sz="2800" dirty="0">
                <a:solidFill>
                  <a:srgbClr val="898989"/>
                </a:solidFill>
              </a:rPr>
              <a:t>mot</a:t>
            </a:r>
            <a:r>
              <a:rPr lang="fr-CA" sz="2800" dirty="0"/>
              <a:t>s vous viennent en tête quand vous entendez le mot….</a:t>
            </a:r>
          </a:p>
          <a:p>
            <a:pPr algn="ctr"/>
            <a:r>
              <a:rPr lang="fr-CA" sz="4400" dirty="0">
                <a:solidFill>
                  <a:schemeClr val="tx1"/>
                </a:solidFill>
              </a:rPr>
              <a:t>Conflit?</a:t>
            </a:r>
          </a:p>
          <a:p>
            <a:r>
              <a:rPr lang="fr-CA" sz="2800" dirty="0">
                <a:solidFill>
                  <a:srgbClr val="898989"/>
                </a:solidFill>
              </a:rPr>
              <a:t>Vous avez 30 secondes pour les écrire</a:t>
            </a:r>
            <a:endParaRPr lang="fr-CA" sz="2800" dirty="0">
              <a:solidFill>
                <a:schemeClr val="tx1"/>
              </a:solidFill>
            </a:endParaRPr>
          </a:p>
        </p:txBody>
      </p:sp>
    </p:spTree>
    <p:extLst>
      <p:ext uri="{BB962C8B-B14F-4D97-AF65-F5344CB8AC3E}">
        <p14:creationId xmlns:p14="http://schemas.microsoft.com/office/powerpoint/2010/main" val="583644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7772400" cy="648072"/>
          </a:xfrm>
        </p:spPr>
        <p:txBody>
          <a:bodyPr>
            <a:noAutofit/>
          </a:bodyPr>
          <a:lstStyle/>
          <a:p>
            <a:r>
              <a:rPr lang="fr-CA" sz="3600" dirty="0"/>
              <a:t>Pour plus d’informations</a:t>
            </a:r>
          </a:p>
        </p:txBody>
      </p:sp>
      <p:pic>
        <p:nvPicPr>
          <p:cNvPr id="4" name="Image 3">
            <a:extLst>
              <a:ext uri="{FF2B5EF4-FFF2-40B4-BE49-F238E27FC236}">
                <a16:creationId xmlns:a16="http://schemas.microsoft.com/office/drawing/2014/main" id="{C90F1047-30C6-46F1-92DA-A6A3858D7D3E}"/>
              </a:ext>
            </a:extLst>
          </p:cNvPr>
          <p:cNvPicPr>
            <a:picLocks noChangeAspect="1"/>
          </p:cNvPicPr>
          <p:nvPr/>
        </p:nvPicPr>
        <p:blipFill>
          <a:blip r:embed="rId2"/>
          <a:stretch>
            <a:fillRect/>
          </a:stretch>
        </p:blipFill>
        <p:spPr>
          <a:xfrm>
            <a:off x="899592" y="1844824"/>
            <a:ext cx="3168352" cy="4118858"/>
          </a:xfrm>
          <a:prstGeom prst="rect">
            <a:avLst/>
          </a:prstGeom>
        </p:spPr>
      </p:pic>
      <p:sp>
        <p:nvSpPr>
          <p:cNvPr id="3" name="Espace réservé du texte 2"/>
          <p:cNvSpPr>
            <a:spLocks noGrp="1"/>
          </p:cNvSpPr>
          <p:nvPr>
            <p:ph type="body" idx="1"/>
          </p:nvPr>
        </p:nvSpPr>
        <p:spPr>
          <a:xfrm>
            <a:off x="683568" y="1628800"/>
            <a:ext cx="7772400" cy="4334882"/>
          </a:xfrm>
        </p:spPr>
        <p:txBody>
          <a:bodyPr/>
          <a:lstStyle/>
          <a:p>
            <a:endParaRPr lang="fr-CA"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887709"/>
            <a:ext cx="2479787" cy="3730654"/>
          </a:xfrm>
          <a:prstGeom prst="rect">
            <a:avLst/>
          </a:prstGeom>
        </p:spPr>
      </p:pic>
    </p:spTree>
    <p:extLst>
      <p:ext uri="{BB962C8B-B14F-4D97-AF65-F5344CB8AC3E}">
        <p14:creationId xmlns:p14="http://schemas.microsoft.com/office/powerpoint/2010/main" val="159296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7772400" cy="648072"/>
          </a:xfrm>
        </p:spPr>
        <p:txBody>
          <a:bodyPr>
            <a:noAutofit/>
          </a:bodyPr>
          <a:lstStyle/>
          <a:p>
            <a:r>
              <a:rPr lang="fr-CA" sz="3600" dirty="0"/>
              <a:t>Prochaine rencontre</a:t>
            </a:r>
            <a:br>
              <a:rPr lang="fr-CA" sz="3600" dirty="0"/>
            </a:br>
            <a:r>
              <a:rPr lang="fr-CA" sz="3600" dirty="0"/>
              <a:t>mentors-</a:t>
            </a:r>
            <a:r>
              <a:rPr lang="fr-CA" sz="3600" dirty="0" err="1"/>
              <a:t>mentorés</a:t>
            </a:r>
            <a:endParaRPr lang="fr-CA" sz="3600" dirty="0"/>
          </a:p>
        </p:txBody>
      </p:sp>
      <p:sp>
        <p:nvSpPr>
          <p:cNvPr id="3" name="Espace réservé du texte 2"/>
          <p:cNvSpPr>
            <a:spLocks noGrp="1"/>
          </p:cNvSpPr>
          <p:nvPr>
            <p:ph type="body" idx="1"/>
          </p:nvPr>
        </p:nvSpPr>
        <p:spPr>
          <a:xfrm>
            <a:off x="683568" y="1844824"/>
            <a:ext cx="7772400" cy="3816424"/>
          </a:xfrm>
        </p:spPr>
        <p:txBody>
          <a:bodyPr anchor="ctr">
            <a:normAutofit/>
          </a:bodyPr>
          <a:lstStyle/>
          <a:p>
            <a:r>
              <a:rPr lang="fr-CA" sz="2800" dirty="0"/>
              <a:t>Suggestion:</a:t>
            </a:r>
          </a:p>
          <a:p>
            <a:pPr marL="571500" indent="-571500">
              <a:buFont typeface="Arial" panose="020B0604020202020204" pitchFamily="34" charset="0"/>
              <a:buChar char="•"/>
            </a:pPr>
            <a:r>
              <a:rPr lang="fr-CA" sz="2400" dirty="0"/>
              <a:t>Avec qui devriez-vous avoir une conversation qui risque d’être difficile mais qui, si elle est bien menée, pourrait rendre votre travail avec la personne concernée plus efficace et / ou plus agréable?</a:t>
            </a:r>
          </a:p>
        </p:txBody>
      </p:sp>
    </p:spTree>
    <p:extLst>
      <p:ext uri="{BB962C8B-B14F-4D97-AF65-F5344CB8AC3E}">
        <p14:creationId xmlns:p14="http://schemas.microsoft.com/office/powerpoint/2010/main" val="421278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176874"/>
            <a:ext cx="2870961" cy="235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740381" y="764704"/>
            <a:ext cx="7772400" cy="1362075"/>
          </a:xfrm>
        </p:spPr>
        <p:txBody>
          <a:bodyPr/>
          <a:lstStyle/>
          <a:p>
            <a:r>
              <a:rPr lang="fr-CA" dirty="0"/>
              <a:t>Sondage rapide</a:t>
            </a:r>
          </a:p>
        </p:txBody>
      </p:sp>
      <p:sp>
        <p:nvSpPr>
          <p:cNvPr id="3" name="Espace réservé du texte 2"/>
          <p:cNvSpPr>
            <a:spLocks noGrp="1"/>
          </p:cNvSpPr>
          <p:nvPr>
            <p:ph type="body" idx="1"/>
          </p:nvPr>
        </p:nvSpPr>
        <p:spPr>
          <a:xfrm>
            <a:off x="683568" y="1736714"/>
            <a:ext cx="7772400" cy="2880320"/>
          </a:xfrm>
        </p:spPr>
        <p:txBody>
          <a:bodyPr>
            <a:normAutofit fontScale="92500" lnSpcReduction="20000"/>
          </a:bodyPr>
          <a:lstStyle/>
          <a:p>
            <a:r>
              <a:rPr lang="fr-CA" sz="2400" dirty="0">
                <a:solidFill>
                  <a:schemeClr val="tx1"/>
                </a:solidFill>
              </a:rPr>
              <a:t>Comment évalueriez-vous la pertinence de ce webinaire par rapport à vos responsabilités?</a:t>
            </a:r>
          </a:p>
          <a:p>
            <a:endParaRPr lang="fr-CA" sz="2400" dirty="0">
              <a:solidFill>
                <a:schemeClr val="tx1"/>
              </a:solidFill>
            </a:endParaRPr>
          </a:p>
          <a:p>
            <a:r>
              <a:rPr lang="fr-CA" sz="2400" dirty="0">
                <a:solidFill>
                  <a:schemeClr val="tx1"/>
                </a:solidFill>
              </a:rPr>
              <a:t>(A) Très pertinent</a:t>
            </a:r>
          </a:p>
          <a:p>
            <a:r>
              <a:rPr lang="fr-CA" sz="2400" dirty="0">
                <a:solidFill>
                  <a:schemeClr val="tx1"/>
                </a:solidFill>
              </a:rPr>
              <a:t>(B) Pertinent</a:t>
            </a:r>
          </a:p>
          <a:p>
            <a:r>
              <a:rPr lang="fr-CA" sz="2400" dirty="0">
                <a:solidFill>
                  <a:schemeClr val="tx1"/>
                </a:solidFill>
              </a:rPr>
              <a:t>(C) Incertain</a:t>
            </a:r>
          </a:p>
          <a:p>
            <a:r>
              <a:rPr lang="fr-CA" sz="2400" dirty="0">
                <a:solidFill>
                  <a:schemeClr val="tx1"/>
                </a:solidFill>
              </a:rPr>
              <a:t>(D) Non pertinent</a:t>
            </a:r>
          </a:p>
          <a:p>
            <a:r>
              <a:rPr lang="fr-CA" sz="2400" dirty="0">
                <a:solidFill>
                  <a:schemeClr val="tx1"/>
                </a:solidFill>
              </a:rPr>
              <a:t>(E) Pas du tout pertinent</a:t>
            </a:r>
          </a:p>
          <a:p>
            <a:endParaRPr lang="fr-CA" sz="2400" dirty="0">
              <a:solidFill>
                <a:schemeClr val="tx1"/>
              </a:solidFill>
            </a:endParaRPr>
          </a:p>
        </p:txBody>
      </p:sp>
      <p:sp>
        <p:nvSpPr>
          <p:cNvPr id="4" name="ZoneTexte 3"/>
          <p:cNvSpPr txBox="1"/>
          <p:nvPr/>
        </p:nvSpPr>
        <p:spPr>
          <a:xfrm>
            <a:off x="719041" y="4832285"/>
            <a:ext cx="7576035" cy="677108"/>
          </a:xfrm>
          <a:prstGeom prst="rect">
            <a:avLst/>
          </a:prstGeom>
          <a:noFill/>
        </p:spPr>
        <p:txBody>
          <a:bodyPr wrap="square" rtlCol="0">
            <a:spAutoFit/>
          </a:bodyPr>
          <a:lstStyle/>
          <a:p>
            <a:r>
              <a:rPr lang="fr-CA" sz="2000" dirty="0"/>
              <a:t>Quelle nouvelle information vous sera la plus utile à l’avenir ?</a:t>
            </a:r>
          </a:p>
          <a:p>
            <a:r>
              <a:rPr lang="fr-CA" dirty="0"/>
              <a:t>(inscrire votre réponse dans la zone de clavardage)</a:t>
            </a:r>
          </a:p>
        </p:txBody>
      </p:sp>
    </p:spTree>
    <p:extLst>
      <p:ext uri="{BB962C8B-B14F-4D97-AF65-F5344CB8AC3E}">
        <p14:creationId xmlns:p14="http://schemas.microsoft.com/office/powerpoint/2010/main" val="338953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p:cNvSpPr txBox="1">
            <a:spLocks/>
          </p:cNvSpPr>
          <p:nvPr/>
        </p:nvSpPr>
        <p:spPr>
          <a:xfrm>
            <a:off x="4543400" y="1165336"/>
            <a:ext cx="4060722" cy="1500187"/>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Calibri"/>
                <a:ea typeface="+mn-ea"/>
                <a:cs typeface="Calibri"/>
              </a:defRPr>
            </a:lvl1pPr>
            <a:lvl2pPr marL="457200" indent="0" algn="l" defTabSz="457200" rtl="0" eaLnBrk="1" latinLnBrk="0" hangingPunct="1">
              <a:spcBef>
                <a:spcPct val="20000"/>
              </a:spcBef>
              <a:buFont typeface="Arial"/>
              <a:buNone/>
              <a:defRPr sz="1800" kern="1200">
                <a:solidFill>
                  <a:schemeClr val="tx1">
                    <a:tint val="75000"/>
                  </a:schemeClr>
                </a:solidFill>
                <a:latin typeface="Calibri"/>
                <a:ea typeface="+mn-ea"/>
                <a:cs typeface="Calibri"/>
              </a:defRPr>
            </a:lvl2pPr>
            <a:lvl3pPr marL="914400" indent="0" algn="l" defTabSz="457200" rtl="0" eaLnBrk="1" latinLnBrk="0" hangingPunct="1">
              <a:spcBef>
                <a:spcPct val="20000"/>
              </a:spcBef>
              <a:buFont typeface="Arial"/>
              <a:buNone/>
              <a:defRPr sz="1600" kern="1200">
                <a:solidFill>
                  <a:schemeClr val="tx1">
                    <a:tint val="75000"/>
                  </a:schemeClr>
                </a:solidFill>
                <a:latin typeface="Calibri"/>
                <a:ea typeface="+mn-ea"/>
                <a:cs typeface="Calibri"/>
              </a:defRPr>
            </a:lvl3pPr>
            <a:lvl4pPr marL="1371600" indent="0" algn="l"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4pPr>
            <a:lvl5pPr marL="1828800" indent="0" algn="l" defTabSz="457200" rtl="0" eaLnBrk="1" latinLnBrk="0" hangingPunct="1">
              <a:spcBef>
                <a:spcPct val="20000"/>
              </a:spcBef>
              <a:buFont typeface="Arial"/>
              <a:buNone/>
              <a:defRPr sz="1400" kern="1200">
                <a:solidFill>
                  <a:schemeClr val="tx1">
                    <a:tint val="75000"/>
                  </a:schemeClr>
                </a:solidFill>
                <a:latin typeface="Calibri"/>
                <a:ea typeface="+mn-ea"/>
                <a:cs typeface="Calibri"/>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endParaRPr lang="en-CA" i="1" dirty="0">
              <a:solidFill>
                <a:srgbClr val="FFC000"/>
              </a:solidFill>
            </a:endParaRPr>
          </a:p>
        </p:txBody>
      </p:sp>
      <p:pic>
        <p:nvPicPr>
          <p:cNvPr id="8" name="Image 7"/>
          <p:cNvPicPr>
            <a:picLocks noChangeAspect="1"/>
          </p:cNvPicPr>
          <p:nvPr/>
        </p:nvPicPr>
        <p:blipFill>
          <a:blip r:embed="rId2"/>
          <a:stretch>
            <a:fillRect/>
          </a:stretch>
        </p:blipFill>
        <p:spPr>
          <a:xfrm>
            <a:off x="683569" y="509166"/>
            <a:ext cx="2013939" cy="1983730"/>
          </a:xfrm>
          <a:prstGeom prst="rect">
            <a:avLst/>
          </a:prstGeom>
        </p:spPr>
      </p:pic>
      <p:sp>
        <p:nvSpPr>
          <p:cNvPr id="9" name="ZoneTexte 8"/>
          <p:cNvSpPr txBox="1"/>
          <p:nvPr/>
        </p:nvSpPr>
        <p:spPr>
          <a:xfrm>
            <a:off x="2194438" y="3107583"/>
            <a:ext cx="4697923" cy="1446550"/>
          </a:xfrm>
          <a:prstGeom prst="rect">
            <a:avLst/>
          </a:prstGeom>
          <a:noFill/>
        </p:spPr>
        <p:txBody>
          <a:bodyPr wrap="square" rtlCol="0">
            <a:spAutoFit/>
          </a:bodyPr>
          <a:lstStyle/>
          <a:p>
            <a:pPr algn="r"/>
            <a:r>
              <a:rPr lang="fr-CA" sz="8800" dirty="0">
                <a:solidFill>
                  <a:schemeClr val="accent4">
                    <a:lumMod val="50000"/>
                  </a:schemeClr>
                </a:solidFill>
              </a:rPr>
              <a:t>MERCI !</a:t>
            </a:r>
          </a:p>
        </p:txBody>
      </p:sp>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06638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algn="l" eaLnBrk="1" hangingPunct="1"/>
            <a:r>
              <a:rPr lang="en-US" altLang="fr-FR" sz="3600" dirty="0"/>
              <a:t>LA PERCEPTION DU CONFLIT</a:t>
            </a:r>
          </a:p>
        </p:txBody>
      </p:sp>
      <p:sp>
        <p:nvSpPr>
          <p:cNvPr id="108547" name="Rectangle 4"/>
          <p:cNvSpPr>
            <a:spLocks noGrp="1" noChangeArrowheads="1"/>
          </p:cNvSpPr>
          <p:nvPr>
            <p:ph type="body" sz="half" idx="1"/>
          </p:nvPr>
        </p:nvSpPr>
        <p:spPr>
          <a:xfrm>
            <a:off x="952500" y="2070100"/>
            <a:ext cx="2533650" cy="3810000"/>
          </a:xfrm>
          <a:noFill/>
        </p:spPr>
        <p:txBody>
          <a:bodyPr>
            <a:normAutofit lnSpcReduction="10000"/>
          </a:bodyPr>
          <a:lstStyle/>
          <a:p>
            <a:pPr marL="0" indent="0" eaLnBrk="1" hangingPunct="1">
              <a:spcBef>
                <a:spcPct val="0"/>
              </a:spcBef>
              <a:buFontTx/>
              <a:buNone/>
            </a:pPr>
            <a:r>
              <a:rPr lang="en-US" altLang="fr-FR" sz="2400" dirty="0" err="1"/>
              <a:t>négatif</a:t>
            </a: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r>
              <a:rPr lang="en-US" altLang="fr-FR" sz="2400" dirty="0" err="1"/>
              <a:t>n’a</a:t>
            </a:r>
            <a:r>
              <a:rPr lang="en-US" altLang="fr-FR" sz="2400" dirty="0"/>
              <a:t> pas </a:t>
            </a:r>
            <a:r>
              <a:rPr lang="en-US" altLang="fr-FR" sz="2400" dirty="0" err="1"/>
              <a:t>sa</a:t>
            </a:r>
            <a:r>
              <a:rPr lang="en-US" altLang="fr-FR" sz="2400" dirty="0"/>
              <a:t> place au travail</a:t>
            </a:r>
          </a:p>
          <a:p>
            <a:pPr marL="0" indent="0" eaLnBrk="1" hangingPunct="1">
              <a:spcBef>
                <a:spcPct val="0"/>
              </a:spcBef>
              <a:buFontTx/>
              <a:buNone/>
            </a:pP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r>
              <a:rPr lang="en-US" altLang="fr-FR" sz="2400" dirty="0" err="1"/>
              <a:t>peut</a:t>
            </a:r>
            <a:r>
              <a:rPr lang="en-US" altLang="fr-FR" sz="2400" dirty="0"/>
              <a:t> </a:t>
            </a:r>
            <a:r>
              <a:rPr lang="en-US" altLang="fr-FR" sz="2400" dirty="0" err="1"/>
              <a:t>être</a:t>
            </a:r>
            <a:r>
              <a:rPr lang="en-US" altLang="fr-FR" sz="2400" dirty="0"/>
              <a:t> </a:t>
            </a:r>
            <a:r>
              <a:rPr lang="en-US" altLang="fr-FR" sz="2400" dirty="0" err="1"/>
              <a:t>évité</a:t>
            </a: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r>
              <a:rPr lang="en-US" altLang="fr-FR" sz="2400" dirty="0" err="1"/>
              <a:t>est</a:t>
            </a:r>
            <a:r>
              <a:rPr lang="en-US" altLang="fr-FR" sz="2400" dirty="0"/>
              <a:t> </a:t>
            </a:r>
            <a:r>
              <a:rPr lang="en-US" altLang="fr-FR" sz="2400" dirty="0" err="1"/>
              <a:t>ingérable</a:t>
            </a:r>
            <a:r>
              <a:rPr lang="en-US" altLang="fr-FR" sz="2400" dirty="0"/>
              <a:t> </a:t>
            </a:r>
          </a:p>
        </p:txBody>
      </p:sp>
      <p:sp>
        <p:nvSpPr>
          <p:cNvPr id="108548" name="Rectangle 5"/>
          <p:cNvSpPr>
            <a:spLocks noGrp="1" noChangeArrowheads="1"/>
          </p:cNvSpPr>
          <p:nvPr>
            <p:ph type="body" sz="half" idx="2"/>
          </p:nvPr>
        </p:nvSpPr>
        <p:spPr>
          <a:xfrm>
            <a:off x="5410200" y="2049463"/>
            <a:ext cx="3410272" cy="3810000"/>
          </a:xfrm>
          <a:noFill/>
        </p:spPr>
        <p:txBody>
          <a:bodyPr/>
          <a:lstStyle/>
          <a:p>
            <a:pPr marL="0" indent="0" eaLnBrk="1" hangingPunct="1">
              <a:spcBef>
                <a:spcPct val="0"/>
              </a:spcBef>
              <a:buFontTx/>
              <a:buNone/>
            </a:pPr>
            <a:r>
              <a:rPr lang="en-US" altLang="fr-FR" sz="2400" dirty="0" err="1"/>
              <a:t>potentiellement</a:t>
            </a:r>
            <a:r>
              <a:rPr lang="en-US" altLang="fr-FR" sz="2400" dirty="0"/>
              <a:t> </a:t>
            </a:r>
            <a:r>
              <a:rPr lang="en-US" altLang="fr-FR" sz="2400" dirty="0" err="1"/>
              <a:t>positif</a:t>
            </a: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r>
              <a:rPr lang="en-US" altLang="fr-FR" sz="2400" dirty="0" err="1"/>
              <a:t>est</a:t>
            </a:r>
            <a:r>
              <a:rPr lang="en-US" altLang="fr-FR" sz="2400" dirty="0"/>
              <a:t> normal</a:t>
            </a:r>
          </a:p>
          <a:p>
            <a:pPr marL="0" indent="0" eaLnBrk="1" hangingPunct="1">
              <a:spcBef>
                <a:spcPct val="0"/>
              </a:spcBef>
              <a:buFontTx/>
              <a:buNone/>
            </a:pP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r>
              <a:rPr lang="en-US" altLang="fr-FR" sz="2400" dirty="0"/>
              <a:t>solution </a:t>
            </a:r>
            <a:r>
              <a:rPr lang="en-US" altLang="fr-FR" sz="2400" dirty="0" err="1"/>
              <a:t>retardée</a:t>
            </a: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endParaRPr lang="en-US" altLang="fr-FR" sz="2400" dirty="0"/>
          </a:p>
          <a:p>
            <a:pPr marL="0" indent="0" eaLnBrk="1" hangingPunct="1">
              <a:spcBef>
                <a:spcPct val="0"/>
              </a:spcBef>
              <a:buFontTx/>
              <a:buNone/>
            </a:pPr>
            <a:r>
              <a:rPr lang="en-US" altLang="fr-FR" sz="2400" dirty="0" err="1"/>
              <a:t>peut</a:t>
            </a:r>
            <a:r>
              <a:rPr lang="en-US" altLang="fr-FR" sz="2400" dirty="0"/>
              <a:t> </a:t>
            </a:r>
            <a:r>
              <a:rPr lang="en-US" altLang="fr-FR" sz="2400" dirty="0" err="1"/>
              <a:t>être</a:t>
            </a:r>
            <a:r>
              <a:rPr lang="en-US" altLang="fr-FR" sz="2400" dirty="0"/>
              <a:t> </a:t>
            </a:r>
            <a:r>
              <a:rPr lang="en-US" altLang="fr-FR" sz="2400" dirty="0" err="1"/>
              <a:t>résolu</a:t>
            </a:r>
            <a:endParaRPr lang="en-US" altLang="fr-FR" sz="2400" dirty="0"/>
          </a:p>
        </p:txBody>
      </p:sp>
      <p:pic>
        <p:nvPicPr>
          <p:cNvPr id="108549" name="Picture 6" descr="Fing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063" y="2201863"/>
            <a:ext cx="511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7" descr="Fing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063" y="3268663"/>
            <a:ext cx="511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2" name="Picture 9" descr="Fing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062" y="4365624"/>
            <a:ext cx="511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Fing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873" y="5462585"/>
            <a:ext cx="5111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18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27584" y="169821"/>
            <a:ext cx="7446962" cy="876300"/>
          </a:xfrm>
          <a:noFill/>
        </p:spPr>
        <p:txBody>
          <a:bodyPr>
            <a:normAutofit/>
          </a:bodyPr>
          <a:lstStyle/>
          <a:p>
            <a:pPr algn="l"/>
            <a:r>
              <a:rPr lang="en-US" altLang="fr-FR" sz="3600" dirty="0"/>
              <a:t>LES NON-DITS</a:t>
            </a:r>
          </a:p>
        </p:txBody>
      </p:sp>
      <p:sp>
        <p:nvSpPr>
          <p:cNvPr id="111619" name="Rectangle 3"/>
          <p:cNvSpPr>
            <a:spLocks noGrp="1" noChangeArrowheads="1"/>
          </p:cNvSpPr>
          <p:nvPr>
            <p:ph type="body" idx="1"/>
          </p:nvPr>
        </p:nvSpPr>
        <p:spPr>
          <a:xfrm>
            <a:off x="755576" y="1390575"/>
            <a:ext cx="6907212" cy="2024063"/>
          </a:xfrm>
        </p:spPr>
        <p:txBody>
          <a:bodyPr>
            <a:noAutofit/>
          </a:bodyPr>
          <a:lstStyle/>
          <a:p>
            <a:pPr marL="0" indent="0">
              <a:buClr>
                <a:srgbClr val="666633"/>
              </a:buClr>
              <a:buNone/>
              <a:defRPr/>
            </a:pPr>
            <a:r>
              <a:rPr lang="fr-CA" sz="2400" kern="1200" dirty="0">
                <a:solidFill>
                  <a:srgbClr val="898989"/>
                </a:solidFill>
              </a:rPr>
              <a:t>Un non-dit, c’est « …toute politique, pratique ou action qui empêche les personnes en cause ou leurs organisations de se sentir embarrassées ou menacées, mais qui en même temps les empêche d’apprendre comment réduire les causes de l’embarras ou de la menace.» </a:t>
            </a:r>
            <a:r>
              <a:rPr lang="fr-CA" sz="2400" i="1" kern="1200" dirty="0">
                <a:solidFill>
                  <a:srgbClr val="898989"/>
                </a:solidFill>
              </a:rPr>
              <a:t>Chris </a:t>
            </a:r>
            <a:r>
              <a:rPr lang="fr-CA" sz="2400" i="1" kern="1200" dirty="0" err="1">
                <a:solidFill>
                  <a:srgbClr val="898989"/>
                </a:solidFill>
              </a:rPr>
              <a:t>Argyris</a:t>
            </a:r>
            <a:endParaRPr lang="fr-CA" sz="2400" kern="1200" dirty="0">
              <a:solidFill>
                <a:srgbClr val="898989"/>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542132"/>
            <a:ext cx="1435112" cy="2125843"/>
          </a:xfrm>
          <a:prstGeom prst="rect">
            <a:avLst/>
          </a:prstGeom>
          <a:scene3d>
            <a:camera prst="isometricLeftDown"/>
            <a:lightRig rig="threePt" dir="t"/>
          </a:scene3d>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542132"/>
            <a:ext cx="1443286" cy="2137952"/>
          </a:xfrm>
          <a:prstGeom prst="rect">
            <a:avLst/>
          </a:prstGeom>
          <a:scene3d>
            <a:camera prst="isometricRightUp"/>
            <a:lightRig rig="threePt" dir="t"/>
          </a:scene3d>
        </p:spPr>
      </p:pic>
      <p:sp>
        <p:nvSpPr>
          <p:cNvPr id="87048" name="ZoneTexte 3"/>
          <p:cNvSpPr txBox="1">
            <a:spLocks noChangeArrowheads="1"/>
          </p:cNvSpPr>
          <p:nvPr/>
        </p:nvSpPr>
        <p:spPr bwMode="auto">
          <a:xfrm>
            <a:off x="5775609" y="5922963"/>
            <a:ext cx="2335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3366"/>
                </a:solidFill>
                <a:latin typeface="Arial" panose="020B0604020202020204" pitchFamily="34" charset="0"/>
                <a:cs typeface="Arial" panose="020B0604020202020204" pitchFamily="34" charset="0"/>
              </a:defRPr>
            </a:lvl1pPr>
            <a:lvl2pPr marL="742950" indent="-285750">
              <a:defRPr>
                <a:solidFill>
                  <a:srgbClr val="003366"/>
                </a:solidFill>
                <a:latin typeface="Arial" panose="020B0604020202020204" pitchFamily="34" charset="0"/>
                <a:cs typeface="Arial" panose="020B0604020202020204" pitchFamily="34" charset="0"/>
              </a:defRPr>
            </a:lvl2pPr>
            <a:lvl3pPr marL="1143000" indent="-228600">
              <a:defRPr>
                <a:solidFill>
                  <a:srgbClr val="003366"/>
                </a:solidFill>
                <a:latin typeface="Arial" panose="020B0604020202020204" pitchFamily="34" charset="0"/>
                <a:cs typeface="Arial" panose="020B0604020202020204" pitchFamily="34" charset="0"/>
              </a:defRPr>
            </a:lvl3pPr>
            <a:lvl4pPr marL="1600200" indent="-228600">
              <a:defRPr>
                <a:solidFill>
                  <a:srgbClr val="003366"/>
                </a:solidFill>
                <a:latin typeface="Arial" panose="020B0604020202020204" pitchFamily="34" charset="0"/>
                <a:cs typeface="Arial" panose="020B0604020202020204" pitchFamily="34" charset="0"/>
              </a:defRPr>
            </a:lvl4pPr>
            <a:lvl5pPr marL="2057400" indent="-228600">
              <a:defRPr>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3366"/>
                </a:solidFill>
                <a:latin typeface="Arial" panose="020B0604020202020204" pitchFamily="34" charset="0"/>
                <a:cs typeface="Arial" panose="020B0604020202020204" pitchFamily="34" charset="0"/>
              </a:defRPr>
            </a:lvl9pPr>
          </a:lstStyle>
          <a:p>
            <a:r>
              <a:rPr lang="fr-CA" altLang="fr-FR" dirty="0">
                <a:solidFill>
                  <a:srgbClr val="898989"/>
                </a:solidFill>
              </a:rPr>
              <a:t>Julie </a:t>
            </a:r>
            <a:r>
              <a:rPr lang="fr-CA" altLang="fr-FR" dirty="0" err="1">
                <a:solidFill>
                  <a:srgbClr val="898989"/>
                </a:solidFill>
              </a:rPr>
              <a:t>Taymor</a:t>
            </a:r>
            <a:r>
              <a:rPr lang="fr-CA" altLang="fr-FR" dirty="0">
                <a:solidFill>
                  <a:srgbClr val="898989"/>
                </a:solidFill>
              </a:rPr>
              <a:t> et Bono</a:t>
            </a:r>
          </a:p>
        </p:txBody>
      </p:sp>
    </p:spTree>
    <p:extLst>
      <p:ext uri="{BB962C8B-B14F-4D97-AF65-F5344CB8AC3E}">
        <p14:creationId xmlns:p14="http://schemas.microsoft.com/office/powerpoint/2010/main" val="413815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6800" y="332656"/>
            <a:ext cx="7772400" cy="648072"/>
          </a:xfrm>
        </p:spPr>
        <p:txBody>
          <a:bodyPr>
            <a:noAutofit/>
          </a:bodyPr>
          <a:lstStyle/>
          <a:p>
            <a:r>
              <a:rPr lang="fr-CA" sz="3000" dirty="0"/>
              <a:t>Le conflit dans le milieu culturel</a:t>
            </a:r>
          </a:p>
        </p:txBody>
      </p:sp>
      <p:sp>
        <p:nvSpPr>
          <p:cNvPr id="3" name="Espace réservé du texte 2"/>
          <p:cNvSpPr>
            <a:spLocks noGrp="1"/>
          </p:cNvSpPr>
          <p:nvPr>
            <p:ph type="body" idx="1"/>
          </p:nvPr>
        </p:nvSpPr>
        <p:spPr>
          <a:xfrm>
            <a:off x="827584" y="1628800"/>
            <a:ext cx="7772400" cy="3816424"/>
          </a:xfrm>
        </p:spPr>
        <p:txBody>
          <a:bodyPr anchor="ctr">
            <a:normAutofit fontScale="47500" lnSpcReduction="20000"/>
          </a:bodyPr>
          <a:lstStyle/>
          <a:p>
            <a:endParaRPr lang="fr-CA" dirty="0"/>
          </a:p>
          <a:p>
            <a:r>
              <a:rPr lang="fr-CA" sz="4200" dirty="0"/>
              <a:t>Sources de conflit:</a:t>
            </a:r>
          </a:p>
          <a:p>
            <a:pPr marL="742950" lvl="1" indent="-285750">
              <a:buFont typeface="Arial" panose="020B0604020202020204" pitchFamily="34" charset="0"/>
              <a:buChar char="•"/>
            </a:pPr>
            <a:r>
              <a:rPr lang="fr-CA" sz="3300" dirty="0"/>
              <a:t>Dépendance aux ressources</a:t>
            </a:r>
          </a:p>
          <a:p>
            <a:pPr marL="1200150" lvl="2" indent="-285750">
              <a:buFont typeface="Arial" panose="020B0604020202020204" pitchFamily="34" charset="0"/>
              <a:buChar char="•"/>
            </a:pPr>
            <a:r>
              <a:rPr lang="fr-CA" sz="2500" dirty="0"/>
              <a:t>compétition autour des budgets</a:t>
            </a:r>
          </a:p>
          <a:p>
            <a:pPr marL="1200150" lvl="2" indent="-285750">
              <a:buFont typeface="Arial" panose="020B0604020202020204" pitchFamily="34" charset="0"/>
              <a:buChar char="•"/>
            </a:pPr>
            <a:r>
              <a:rPr lang="fr-CA" sz="2500" dirty="0"/>
              <a:t>personnes débordées</a:t>
            </a:r>
          </a:p>
          <a:p>
            <a:pPr marL="742950" lvl="1" indent="-285750">
              <a:buFont typeface="Arial" panose="020B0604020202020204" pitchFamily="34" charset="0"/>
              <a:buChar char="•"/>
            </a:pPr>
            <a:r>
              <a:rPr lang="fr-CA" sz="3400" dirty="0"/>
              <a:t>Risques associés au leadership bicéphale ou pluriel</a:t>
            </a:r>
          </a:p>
          <a:p>
            <a:pPr marL="1200150" lvl="2" indent="-285750">
              <a:buFont typeface="Arial" panose="020B0604020202020204" pitchFamily="34" charset="0"/>
              <a:buChar char="•"/>
            </a:pPr>
            <a:r>
              <a:rPr lang="fr-CA" sz="2500" dirty="0"/>
              <a:t>logiques parfois en opposition</a:t>
            </a:r>
          </a:p>
          <a:p>
            <a:pPr marL="1200150" lvl="2" indent="-285750">
              <a:buFont typeface="Arial" panose="020B0604020202020204" pitchFamily="34" charset="0"/>
              <a:buChar char="•"/>
            </a:pPr>
            <a:r>
              <a:rPr lang="fr-CA" sz="2500" dirty="0"/>
              <a:t>des cultures parfois différentes (horaires de travail, scène versus bureau)</a:t>
            </a:r>
          </a:p>
          <a:p>
            <a:pPr marL="1200150" lvl="2" indent="-285750">
              <a:buFont typeface="Arial" panose="020B0604020202020204" pitchFamily="34" charset="0"/>
              <a:buChar char="•"/>
            </a:pPr>
            <a:r>
              <a:rPr lang="fr-CA" sz="2500" dirty="0"/>
              <a:t>des responsabilités qui se chevauchent et interdépendantes – qui a le pouvoir de décision?</a:t>
            </a:r>
          </a:p>
          <a:p>
            <a:pPr marL="1200150" lvl="2" indent="-285750">
              <a:buFont typeface="Arial" panose="020B0604020202020204" pitchFamily="34" charset="0"/>
              <a:buChar char="•"/>
            </a:pPr>
            <a:r>
              <a:rPr lang="fr-CA" sz="2500" dirty="0"/>
              <a:t>la vision de qui?</a:t>
            </a:r>
          </a:p>
          <a:p>
            <a:pPr marL="1200150" lvl="2" indent="-285750">
              <a:buFont typeface="Arial" panose="020B0604020202020204" pitchFamily="34" charset="0"/>
              <a:buChar char="•"/>
            </a:pPr>
            <a:r>
              <a:rPr lang="fr-CA" sz="2500" dirty="0"/>
              <a:t>une formation professionnelle et des personnalités parfois différentes</a:t>
            </a:r>
          </a:p>
          <a:p>
            <a:pPr marL="742950" lvl="1" indent="-285750">
              <a:buFont typeface="Arial" panose="020B0604020202020204" pitchFamily="34" charset="0"/>
              <a:buChar char="•"/>
            </a:pPr>
            <a:r>
              <a:rPr lang="fr-CA" sz="3400" dirty="0"/>
              <a:t>Tensions avec le conseil d’administration</a:t>
            </a:r>
          </a:p>
          <a:p>
            <a:pPr marL="1200150" lvl="2" indent="-285750">
              <a:buFont typeface="Arial" panose="020B0604020202020204" pitchFamily="34" charset="0"/>
              <a:buChar char="•"/>
            </a:pPr>
            <a:r>
              <a:rPr lang="fr-CA" sz="2500" dirty="0"/>
              <a:t>à qui le CA accorde-t-il plus de confiance?</a:t>
            </a:r>
          </a:p>
          <a:p>
            <a:pPr lvl="1"/>
            <a:endParaRPr lang="fr-CA" sz="2500" dirty="0"/>
          </a:p>
          <a:p>
            <a:r>
              <a:rPr lang="fr-CA" sz="3200" dirty="0"/>
              <a:t>Le conflit peut se répandre dans l’organisation s’il est mal géré, et provoquer des comportements improductifs et des jeux politiques</a:t>
            </a:r>
          </a:p>
          <a:p>
            <a:endParaRPr lang="fr-CA" sz="2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951969"/>
            <a:ext cx="2340864" cy="1560576"/>
          </a:xfrm>
          <a:prstGeom prst="rect">
            <a:avLst/>
          </a:prstGeom>
        </p:spPr>
      </p:pic>
    </p:spTree>
    <p:extLst>
      <p:ext uri="{BB962C8B-B14F-4D97-AF65-F5344CB8AC3E}">
        <p14:creationId xmlns:p14="http://schemas.microsoft.com/office/powerpoint/2010/main" val="427411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07821" y="177800"/>
            <a:ext cx="6019800" cy="990600"/>
          </a:xfrm>
        </p:spPr>
        <p:txBody>
          <a:bodyPr>
            <a:normAutofit/>
          </a:bodyPr>
          <a:lstStyle/>
          <a:p>
            <a:pPr algn="l"/>
            <a:r>
              <a:rPr lang="en-US" altLang="fr-FR" sz="3600" dirty="0"/>
              <a:t>UN ÉQUILIBRE DÉLICAT</a:t>
            </a:r>
          </a:p>
        </p:txBody>
      </p:sp>
      <p:sp>
        <p:nvSpPr>
          <p:cNvPr id="16388" name="Text Box 4"/>
          <p:cNvSpPr txBox="1">
            <a:spLocks noChangeArrowheads="1"/>
          </p:cNvSpPr>
          <p:nvPr/>
        </p:nvSpPr>
        <p:spPr bwMode="auto">
          <a:xfrm>
            <a:off x="1019785" y="2738397"/>
            <a:ext cx="177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fr-FR" dirty="0" err="1"/>
              <a:t>Passivité</a:t>
            </a:r>
            <a:endParaRPr lang="en-US" altLang="fr-FR" sz="2000" dirty="0"/>
          </a:p>
          <a:p>
            <a:pPr algn="ctr">
              <a:spcBef>
                <a:spcPct val="0"/>
              </a:spcBef>
              <a:buFontTx/>
              <a:buNone/>
            </a:pPr>
            <a:endParaRPr lang="en-US" altLang="fr-FR" sz="2000" dirty="0"/>
          </a:p>
        </p:txBody>
      </p:sp>
      <p:sp>
        <p:nvSpPr>
          <p:cNvPr id="16389" name="Text Box 5"/>
          <p:cNvSpPr txBox="1">
            <a:spLocks noChangeArrowheads="1"/>
          </p:cNvSpPr>
          <p:nvPr/>
        </p:nvSpPr>
        <p:spPr bwMode="auto">
          <a:xfrm>
            <a:off x="3059832" y="2738397"/>
            <a:ext cx="23776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fr-FR" dirty="0"/>
              <a:t>Transparence</a:t>
            </a:r>
            <a:endParaRPr lang="en-US" altLang="fr-FR" sz="2000" dirty="0"/>
          </a:p>
          <a:p>
            <a:pPr algn="ctr">
              <a:spcBef>
                <a:spcPct val="0"/>
              </a:spcBef>
              <a:buFontTx/>
              <a:buNone/>
            </a:pPr>
            <a:endParaRPr lang="en-US" altLang="fr-FR" sz="2000" dirty="0"/>
          </a:p>
        </p:txBody>
      </p:sp>
      <p:sp>
        <p:nvSpPr>
          <p:cNvPr id="16390" name="Text Box 6"/>
          <p:cNvSpPr txBox="1">
            <a:spLocks noChangeArrowheads="1"/>
          </p:cNvSpPr>
          <p:nvPr/>
        </p:nvSpPr>
        <p:spPr bwMode="auto">
          <a:xfrm>
            <a:off x="5733853" y="2768089"/>
            <a:ext cx="1987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fr-FR" dirty="0" err="1"/>
              <a:t>Agressivité</a:t>
            </a:r>
            <a:endParaRPr lang="en-US" altLang="fr-FR" sz="2000" dirty="0"/>
          </a:p>
        </p:txBody>
      </p:sp>
      <p:sp>
        <p:nvSpPr>
          <p:cNvPr id="16391" name="AutoShape 7"/>
          <p:cNvSpPr>
            <a:spLocks noChangeArrowheads="1"/>
          </p:cNvSpPr>
          <p:nvPr/>
        </p:nvSpPr>
        <p:spPr bwMode="auto">
          <a:xfrm>
            <a:off x="323528" y="3291309"/>
            <a:ext cx="8204200" cy="596900"/>
          </a:xfrm>
          <a:prstGeom prst="leftRightArrow">
            <a:avLst>
              <a:gd name="adj1" fmla="val 37231"/>
              <a:gd name="adj2" fmla="val 145210"/>
            </a:avLst>
          </a:prstGeom>
          <a:solidFill>
            <a:schemeClr val="tx2"/>
          </a:solidFill>
          <a:ln>
            <a:noFill/>
          </a:ln>
        </p:spPr>
        <p:txBody>
          <a:bodyPr wrap="none" anchor="ct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sz="2400"/>
          </a:p>
        </p:txBody>
      </p:sp>
      <p:sp>
        <p:nvSpPr>
          <p:cNvPr id="3" name="ZoneTexte 2"/>
          <p:cNvSpPr txBox="1"/>
          <p:nvPr/>
        </p:nvSpPr>
        <p:spPr>
          <a:xfrm>
            <a:off x="1691680" y="4509120"/>
            <a:ext cx="5221301" cy="523220"/>
          </a:xfrm>
          <a:prstGeom prst="rect">
            <a:avLst/>
          </a:prstGeom>
          <a:noFill/>
        </p:spPr>
        <p:txBody>
          <a:bodyPr wrap="none" rtlCol="0">
            <a:spAutoFit/>
          </a:bodyPr>
          <a:lstStyle/>
          <a:p>
            <a:r>
              <a:rPr lang="fr-CA" sz="2800" dirty="0">
                <a:latin typeface="Arial" panose="020B0604020202020204" pitchFamily="34" charset="0"/>
                <a:cs typeface="Arial" panose="020B0604020202020204" pitchFamily="34" charset="0"/>
              </a:rPr>
              <a:t>Mais il faut choisir ses batailles</a:t>
            </a:r>
          </a:p>
        </p:txBody>
      </p:sp>
    </p:spTree>
    <p:extLst>
      <p:ext uri="{BB962C8B-B14F-4D97-AF65-F5344CB8AC3E}">
        <p14:creationId xmlns:p14="http://schemas.microsoft.com/office/powerpoint/2010/main" val="26744572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1143000" y="1672340"/>
            <a:ext cx="7543800" cy="4536504"/>
          </a:xfrm>
          <a:noFill/>
        </p:spPr>
        <p:txBody>
          <a:bodyPr>
            <a:noAutofit/>
          </a:bodyPr>
          <a:lstStyle/>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découverte</a:t>
            </a:r>
            <a:r>
              <a:rPr lang="en-US" altLang="fr-FR" sz="2000" dirty="0">
                <a:solidFill>
                  <a:srgbClr val="898989"/>
                </a:solidFill>
              </a:rPr>
              <a:t> de </a:t>
            </a:r>
            <a:r>
              <a:rPr lang="en-US" altLang="fr-FR" sz="2000" dirty="0" err="1">
                <a:solidFill>
                  <a:srgbClr val="898989"/>
                </a:solidFill>
              </a:rPr>
              <a:t>l’autre</a:t>
            </a:r>
            <a:r>
              <a:rPr lang="en-US" altLang="fr-FR" sz="2000" dirty="0">
                <a:solidFill>
                  <a:srgbClr val="898989"/>
                </a:solidFill>
              </a:rPr>
              <a:t> point de </a:t>
            </a:r>
            <a:r>
              <a:rPr lang="en-US" altLang="fr-FR" sz="2000" dirty="0" err="1">
                <a:solidFill>
                  <a:srgbClr val="898989"/>
                </a:solidFill>
              </a:rPr>
              <a:t>vue</a:t>
            </a: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gestion</a:t>
            </a:r>
            <a:r>
              <a:rPr lang="en-US" altLang="fr-FR" sz="2000" dirty="0">
                <a:solidFill>
                  <a:srgbClr val="898989"/>
                </a:solidFill>
              </a:rPr>
              <a:t> des </a:t>
            </a:r>
            <a:r>
              <a:rPr lang="en-US" altLang="fr-FR" sz="2000" dirty="0" err="1">
                <a:solidFill>
                  <a:srgbClr val="898989"/>
                </a:solidFill>
              </a:rPr>
              <a:t>émotions</a:t>
            </a:r>
            <a:r>
              <a:rPr lang="en-US" altLang="fr-FR" sz="2000" dirty="0">
                <a:solidFill>
                  <a:srgbClr val="898989"/>
                </a:solidFill>
              </a:rPr>
              <a:t> fortes </a:t>
            </a:r>
            <a:r>
              <a:rPr lang="en-US" altLang="fr-FR" sz="2000" dirty="0" err="1">
                <a:solidFill>
                  <a:srgbClr val="898989"/>
                </a:solidFill>
              </a:rPr>
              <a:t>ou</a:t>
            </a:r>
            <a:r>
              <a:rPr lang="en-US" altLang="fr-FR" sz="2000" dirty="0">
                <a:solidFill>
                  <a:srgbClr val="898989"/>
                </a:solidFill>
              </a:rPr>
              <a:t> le report de la conversation</a:t>
            </a: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gestion</a:t>
            </a:r>
            <a:r>
              <a:rPr lang="en-US" altLang="fr-FR" sz="2000" dirty="0">
                <a:solidFill>
                  <a:srgbClr val="898989"/>
                </a:solidFill>
              </a:rPr>
              <a:t> de la </a:t>
            </a:r>
            <a:r>
              <a:rPr lang="en-US" altLang="fr-FR" sz="2000" dirty="0" err="1">
                <a:solidFill>
                  <a:srgbClr val="898989"/>
                </a:solidFill>
              </a:rPr>
              <a:t>défensive</a:t>
            </a: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maîtrise</a:t>
            </a:r>
            <a:r>
              <a:rPr lang="en-US" altLang="fr-FR" sz="2000" dirty="0">
                <a:solidFill>
                  <a:srgbClr val="898989"/>
                </a:solidFill>
              </a:rPr>
              <a:t> du </a:t>
            </a:r>
            <a:r>
              <a:rPr lang="en-US" altLang="fr-FR" sz="2000" dirty="0" err="1">
                <a:solidFill>
                  <a:srgbClr val="898989"/>
                </a:solidFill>
              </a:rPr>
              <a:t>discours</a:t>
            </a:r>
            <a:r>
              <a:rPr lang="en-US" altLang="fr-FR" sz="2000" dirty="0">
                <a:solidFill>
                  <a:srgbClr val="898989"/>
                </a:solidFill>
              </a:rPr>
              <a:t> </a:t>
            </a:r>
            <a:r>
              <a:rPr lang="en-US" altLang="fr-FR" sz="2000" dirty="0" err="1">
                <a:solidFill>
                  <a:srgbClr val="898989"/>
                </a:solidFill>
              </a:rPr>
              <a:t>intérieur</a:t>
            </a: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Le </a:t>
            </a:r>
            <a:r>
              <a:rPr lang="en-US" altLang="fr-FR" sz="2000" dirty="0" err="1">
                <a:solidFill>
                  <a:srgbClr val="898989"/>
                </a:solidFill>
              </a:rPr>
              <a:t>discours</a:t>
            </a:r>
            <a:r>
              <a:rPr lang="en-US" altLang="fr-FR" sz="2000" dirty="0">
                <a:solidFill>
                  <a:srgbClr val="898989"/>
                </a:solidFill>
              </a:rPr>
              <a:t> </a:t>
            </a:r>
            <a:r>
              <a:rPr lang="en-US" altLang="fr-FR" sz="2000" dirty="0" err="1">
                <a:solidFill>
                  <a:srgbClr val="898989"/>
                </a:solidFill>
              </a:rPr>
              <a:t>objectif</a:t>
            </a:r>
            <a:r>
              <a:rPr lang="en-US" altLang="fr-FR" sz="2000" dirty="0">
                <a:solidFill>
                  <a:srgbClr val="898989"/>
                </a:solidFill>
              </a:rPr>
              <a:t> vs. </a:t>
            </a:r>
            <a:r>
              <a:rPr lang="en-US" altLang="fr-FR" sz="2000" dirty="0" err="1">
                <a:solidFill>
                  <a:srgbClr val="898989"/>
                </a:solidFill>
              </a:rPr>
              <a:t>subjectif</a:t>
            </a: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Les </a:t>
            </a:r>
            <a:r>
              <a:rPr lang="en-US" altLang="fr-FR" sz="2000" dirty="0" err="1">
                <a:solidFill>
                  <a:srgbClr val="898989"/>
                </a:solidFill>
              </a:rPr>
              <a:t>besoins</a:t>
            </a:r>
            <a:r>
              <a:rPr lang="en-US" altLang="fr-FR" sz="2000" dirty="0">
                <a:solidFill>
                  <a:srgbClr val="898989"/>
                </a:solidFill>
              </a:rPr>
              <a:t> </a:t>
            </a:r>
            <a:r>
              <a:rPr lang="en-US" altLang="fr-FR" sz="2000" dirty="0" err="1">
                <a:solidFill>
                  <a:srgbClr val="898989"/>
                </a:solidFill>
              </a:rPr>
              <a:t>réels</a:t>
            </a:r>
            <a:endParaRPr lang="en-US" altLang="fr-FR" sz="2000" dirty="0">
              <a:solidFill>
                <a:srgbClr val="898989"/>
              </a:solidFill>
            </a:endParaRPr>
          </a:p>
          <a:p>
            <a:pPr defTabSz="1143000" eaLnBrk="1" hangingPunct="1">
              <a:spcBef>
                <a:spcPct val="0"/>
              </a:spcBef>
              <a:buFontTx/>
              <a:buAutoNum type="arabicPeriod"/>
            </a:pPr>
            <a:r>
              <a:rPr lang="en-US" altLang="fr-FR" sz="2000" dirty="0">
                <a:solidFill>
                  <a:srgbClr val="898989"/>
                </a:solidFill>
              </a:rPr>
              <a:t>La </a:t>
            </a:r>
            <a:r>
              <a:rPr lang="en-US" altLang="fr-FR" sz="2000" dirty="0" err="1">
                <a:solidFill>
                  <a:srgbClr val="898989"/>
                </a:solidFill>
              </a:rPr>
              <a:t>recherche</a:t>
            </a:r>
            <a:r>
              <a:rPr lang="en-US" altLang="fr-FR" sz="2000" dirty="0">
                <a:solidFill>
                  <a:srgbClr val="898989"/>
                </a:solidFill>
              </a:rPr>
              <a:t> de solution</a:t>
            </a:r>
          </a:p>
        </p:txBody>
      </p:sp>
      <p:sp>
        <p:nvSpPr>
          <p:cNvPr id="111619" name="Rectangle 2"/>
          <p:cNvSpPr>
            <a:spLocks noGrp="1" noChangeArrowheads="1"/>
          </p:cNvSpPr>
          <p:nvPr>
            <p:ph type="title"/>
          </p:nvPr>
        </p:nvSpPr>
        <p:spPr/>
        <p:txBody>
          <a:bodyPr>
            <a:normAutofit fontScale="90000"/>
          </a:bodyPr>
          <a:lstStyle/>
          <a:p>
            <a:pPr algn="l" eaLnBrk="1" hangingPunct="1"/>
            <a:r>
              <a:rPr lang="en-US" altLang="fr-FR" sz="3600" dirty="0"/>
              <a:t>LES ÉTAPES DE LA RÉSOLUTION DE CONFLIT</a:t>
            </a:r>
          </a:p>
        </p:txBody>
      </p:sp>
      <p:grpSp>
        <p:nvGrpSpPr>
          <p:cNvPr id="111620" name="Group 18"/>
          <p:cNvGrpSpPr>
            <a:grpSpLocks/>
          </p:cNvGrpSpPr>
          <p:nvPr/>
        </p:nvGrpSpPr>
        <p:grpSpPr bwMode="auto">
          <a:xfrm>
            <a:off x="3287736" y="2246355"/>
            <a:ext cx="3013075" cy="1763713"/>
            <a:chOff x="3808" y="2934"/>
            <a:chExt cx="1898" cy="1111"/>
          </a:xfrm>
        </p:grpSpPr>
        <p:sp>
          <p:nvSpPr>
            <p:cNvPr id="111621" name="Rectangle 15"/>
            <p:cNvSpPr>
              <a:spLocks noChangeArrowheads="1"/>
            </p:cNvSpPr>
            <p:nvPr/>
          </p:nvSpPr>
          <p:spPr bwMode="auto">
            <a:xfrm>
              <a:off x="4736" y="3184"/>
              <a:ext cx="9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None/>
              </a:pPr>
              <a:r>
                <a:rPr lang="en-US" altLang="fr-FR" sz="1200" dirty="0" err="1"/>
                <a:t>Votre</a:t>
              </a:r>
              <a:r>
                <a:rPr lang="en-US" altLang="fr-FR" sz="1200" dirty="0"/>
                <a:t> point de </a:t>
              </a:r>
              <a:r>
                <a:rPr lang="en-US" altLang="fr-FR" sz="1200" dirty="0" err="1"/>
                <a:t>vue</a:t>
              </a:r>
              <a:endParaRPr lang="en-US" altLang="fr-FR" sz="1200" dirty="0"/>
            </a:p>
          </p:txBody>
        </p:sp>
        <p:pic>
          <p:nvPicPr>
            <p:cNvPr id="111622" name="Picture 17" descr="3ArrowCircle_mar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41897">
              <a:off x="4120" y="2959"/>
              <a:ext cx="1069" cy="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13"/>
            <p:cNvSpPr>
              <a:spLocks noChangeArrowheads="1"/>
            </p:cNvSpPr>
            <p:nvPr/>
          </p:nvSpPr>
          <p:spPr bwMode="auto">
            <a:xfrm>
              <a:off x="3808" y="3008"/>
              <a:ext cx="7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None/>
              </a:pPr>
              <a:r>
                <a:rPr lang="en-US" altLang="fr-FR" sz="1200" dirty="0"/>
                <a:t>Reformulation</a:t>
              </a:r>
            </a:p>
          </p:txBody>
        </p:sp>
        <p:sp>
          <p:nvSpPr>
            <p:cNvPr id="111624" name="Rectangle 14"/>
            <p:cNvSpPr>
              <a:spLocks noChangeArrowheads="1"/>
            </p:cNvSpPr>
            <p:nvPr/>
          </p:nvSpPr>
          <p:spPr bwMode="auto">
            <a:xfrm>
              <a:off x="4264" y="3872"/>
              <a:ext cx="4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4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4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4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20000"/>
                </a:spcBef>
                <a:buFontTx/>
                <a:buNone/>
              </a:pPr>
              <a:r>
                <a:rPr lang="en-US" altLang="fr-FR" sz="1200" dirty="0" err="1"/>
                <a:t>Écoute</a:t>
              </a:r>
              <a:endParaRPr lang="en-US" altLang="fr-FR" sz="1200" dirty="0"/>
            </a:p>
          </p:txBody>
        </p:sp>
      </p:grpSp>
    </p:spTree>
    <p:extLst>
      <p:ext uri="{BB962C8B-B14F-4D97-AF65-F5344CB8AC3E}">
        <p14:creationId xmlns:p14="http://schemas.microsoft.com/office/powerpoint/2010/main" val="28850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7772400" cy="648072"/>
          </a:xfrm>
        </p:spPr>
        <p:txBody>
          <a:bodyPr>
            <a:noAutofit/>
          </a:bodyPr>
          <a:lstStyle/>
          <a:p>
            <a:r>
              <a:rPr lang="fr-CA" sz="3600" dirty="0"/>
              <a:t>La gestion des émotions</a:t>
            </a:r>
          </a:p>
        </p:txBody>
      </p:sp>
      <p:sp>
        <p:nvSpPr>
          <p:cNvPr id="3" name="Espace réservé du texte 2"/>
          <p:cNvSpPr>
            <a:spLocks noGrp="1"/>
          </p:cNvSpPr>
          <p:nvPr>
            <p:ph type="body" idx="1"/>
          </p:nvPr>
        </p:nvSpPr>
        <p:spPr>
          <a:xfrm>
            <a:off x="683568" y="1844824"/>
            <a:ext cx="7772400" cy="3816424"/>
          </a:xfrm>
        </p:spPr>
        <p:txBody>
          <a:bodyPr anchor="ctr">
            <a:normAutofit/>
          </a:bodyPr>
          <a:lstStyle/>
          <a:p>
            <a:pPr marL="342900" indent="-342900">
              <a:buFont typeface="Arial" panose="020B0604020202020204" pitchFamily="34" charset="0"/>
              <a:buChar char="•"/>
            </a:pPr>
            <a:r>
              <a:rPr lang="fr-CA" dirty="0"/>
              <a:t>Ne pas hausser le ton, rester en contrôle de son non-verbal</a:t>
            </a:r>
          </a:p>
          <a:p>
            <a:pPr marL="342900" indent="-342900">
              <a:buFont typeface="Arial" panose="020B0604020202020204" pitchFamily="34" charset="0"/>
              <a:buChar char="•"/>
            </a:pPr>
            <a:r>
              <a:rPr lang="fr-CA" dirty="0"/>
              <a:t>Utiliser la reformulation</a:t>
            </a:r>
          </a:p>
          <a:p>
            <a:pPr marL="342900" indent="-342900">
              <a:buFont typeface="Arial" panose="020B0604020202020204" pitchFamily="34" charset="0"/>
              <a:buChar char="•"/>
            </a:pPr>
            <a:r>
              <a:rPr lang="fr-CA" dirty="0"/>
              <a:t>Se concentrer sur les faits observables</a:t>
            </a:r>
          </a:p>
          <a:p>
            <a:pPr marL="342900" indent="-342900">
              <a:buFont typeface="Arial" panose="020B0604020202020204" pitchFamily="34" charset="0"/>
              <a:buChar char="•"/>
            </a:pPr>
            <a:r>
              <a:rPr lang="fr-CA" dirty="0"/>
              <a:t>Poser des questions de clarification</a:t>
            </a:r>
          </a:p>
          <a:p>
            <a:pPr marL="342900" indent="-342900">
              <a:buFont typeface="Arial" panose="020B0604020202020204" pitchFamily="34" charset="0"/>
              <a:buChar char="•"/>
            </a:pPr>
            <a:r>
              <a:rPr lang="fr-CA" dirty="0"/>
              <a:t>Recentrer le propos</a:t>
            </a:r>
          </a:p>
          <a:p>
            <a:pPr marL="800100" lvl="1" indent="-342900">
              <a:buFont typeface="Arial" panose="020B0604020202020204" pitchFamily="34" charset="0"/>
              <a:buChar char="•"/>
            </a:pPr>
            <a:r>
              <a:rPr lang="fr-CA" sz="2000" dirty="0"/>
              <a:t>Je suis tout à fait ouvert à en parler avec toi plus tard; pour le moment…</a:t>
            </a:r>
          </a:p>
          <a:p>
            <a:pPr marL="342900" indent="-342900">
              <a:buFont typeface="Arial" panose="020B0604020202020204" pitchFamily="34" charset="0"/>
              <a:buChar char="•"/>
            </a:pPr>
            <a:r>
              <a:rPr lang="fr-CA" dirty="0"/>
              <a:t>Repousser éventuellement la rencontre</a:t>
            </a:r>
          </a:p>
          <a:p>
            <a:pPr marL="342900" indent="-342900">
              <a:buFont typeface="Arial" panose="020B0604020202020204" pitchFamily="34" charset="0"/>
              <a:buChar char="•"/>
            </a:pPr>
            <a:endParaRPr lang="fr-CA"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066" y="4690"/>
            <a:ext cx="2348934" cy="1749956"/>
          </a:xfrm>
          <a:prstGeom prst="rect">
            <a:avLst/>
          </a:prstGeom>
        </p:spPr>
      </p:pic>
    </p:spTree>
    <p:extLst>
      <p:ext uri="{BB962C8B-B14F-4D97-AF65-F5344CB8AC3E}">
        <p14:creationId xmlns:p14="http://schemas.microsoft.com/office/powerpoint/2010/main" val="400941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7772400" cy="648072"/>
          </a:xfrm>
        </p:spPr>
        <p:txBody>
          <a:bodyPr>
            <a:noAutofit/>
          </a:bodyPr>
          <a:lstStyle/>
          <a:p>
            <a:r>
              <a:rPr lang="fr-CA" sz="3600" dirty="0"/>
              <a:t>La défensive</a:t>
            </a:r>
          </a:p>
        </p:txBody>
      </p:sp>
      <p:sp>
        <p:nvSpPr>
          <p:cNvPr id="3" name="Espace réservé du texte 2"/>
          <p:cNvSpPr>
            <a:spLocks noGrp="1"/>
          </p:cNvSpPr>
          <p:nvPr>
            <p:ph type="body" idx="1"/>
          </p:nvPr>
        </p:nvSpPr>
        <p:spPr>
          <a:xfrm>
            <a:off x="683568" y="1628800"/>
            <a:ext cx="7772400" cy="3816424"/>
          </a:xfrm>
        </p:spPr>
        <p:txBody>
          <a:bodyPr>
            <a:normAutofit fontScale="85000" lnSpcReduction="20000"/>
          </a:bodyPr>
          <a:lstStyle/>
          <a:p>
            <a:r>
              <a:rPr lang="fr-CA" sz="2400" dirty="0"/>
              <a:t>Quelles formes la défensive peut-elle prendre quand un conflit apparaît dans votre milieu de travail?</a:t>
            </a:r>
          </a:p>
          <a:p>
            <a:pPr marL="342900" indent="-342900">
              <a:buFont typeface="Arial" panose="020B0604020202020204" pitchFamily="34" charset="0"/>
              <a:buChar char="•"/>
            </a:pPr>
            <a:r>
              <a:rPr lang="fr-CA" dirty="0"/>
              <a:t>Déni</a:t>
            </a:r>
          </a:p>
          <a:p>
            <a:pPr marL="342900" indent="-342900">
              <a:buFont typeface="Arial" panose="020B0604020202020204" pitchFamily="34" charset="0"/>
              <a:buChar char="•"/>
            </a:pPr>
            <a:r>
              <a:rPr lang="fr-CA" dirty="0"/>
              <a:t>Bouc émissaire</a:t>
            </a:r>
          </a:p>
          <a:p>
            <a:pPr marL="342900" indent="-342900">
              <a:buFont typeface="Arial" panose="020B0604020202020204" pitchFamily="34" charset="0"/>
              <a:buChar char="•"/>
            </a:pPr>
            <a:r>
              <a:rPr lang="fr-CA" dirty="0"/>
              <a:t>Contre-attaque</a:t>
            </a:r>
          </a:p>
          <a:p>
            <a:pPr marL="342900" indent="-342900">
              <a:buFont typeface="Arial" panose="020B0604020202020204" pitchFamily="34" charset="0"/>
              <a:buChar char="•"/>
            </a:pPr>
            <a:r>
              <a:rPr lang="fr-CA" dirty="0"/>
              <a:t>Sarcasme</a:t>
            </a:r>
          </a:p>
          <a:p>
            <a:pPr marL="342900" indent="-342900">
              <a:buFont typeface="Arial" panose="020B0604020202020204" pitchFamily="34" charset="0"/>
              <a:buChar char="•"/>
            </a:pPr>
            <a:r>
              <a:rPr lang="fr-CA" dirty="0"/>
              <a:t>Victimisation</a:t>
            </a:r>
          </a:p>
          <a:p>
            <a:pPr marL="342900" indent="-342900">
              <a:buFont typeface="Arial" panose="020B0604020202020204" pitchFamily="34" charset="0"/>
              <a:buChar char="•"/>
            </a:pPr>
            <a:r>
              <a:rPr lang="fr-CA" dirty="0"/>
              <a:t>Bouderie</a:t>
            </a:r>
          </a:p>
          <a:p>
            <a:pPr marL="342900" indent="-342900">
              <a:buFont typeface="Arial" panose="020B0604020202020204" pitchFamily="34" charset="0"/>
              <a:buChar char="•"/>
            </a:pPr>
            <a:r>
              <a:rPr lang="fr-CA" dirty="0"/>
              <a:t>Jurons</a:t>
            </a:r>
          </a:p>
          <a:p>
            <a:pPr marL="342900" indent="-342900">
              <a:buFont typeface="Arial" panose="020B0604020202020204" pitchFamily="34" charset="0"/>
              <a:buChar char="•"/>
            </a:pPr>
            <a:r>
              <a:rPr lang="fr-CA" dirty="0"/>
              <a:t>Cris</a:t>
            </a:r>
          </a:p>
          <a:p>
            <a:pPr marL="342900" indent="-342900">
              <a:buFont typeface="Arial" panose="020B0604020202020204" pitchFamily="34" charset="0"/>
              <a:buChar char="•"/>
            </a:pPr>
            <a:r>
              <a:rPr lang="fr-CA" dirty="0"/>
              <a:t>Médisances</a:t>
            </a:r>
          </a:p>
          <a:p>
            <a:pPr marL="342900" indent="-342900">
              <a:buFont typeface="Arial" panose="020B0604020202020204" pitchFamily="34" charset="0"/>
              <a:buChar char="•"/>
            </a:pPr>
            <a:r>
              <a:rPr lang="fr-CA" dirty="0"/>
              <a:t>Pleurs</a:t>
            </a:r>
          </a:p>
          <a:p>
            <a:pPr marL="342900" indent="-342900">
              <a:buFont typeface="Arial" panose="020B0604020202020204" pitchFamily="34" charset="0"/>
              <a:buChar char="•"/>
            </a:pPr>
            <a:r>
              <a:rPr lang="fr-CA" dirty="0"/>
              <a:t>Fuite</a:t>
            </a:r>
          </a:p>
          <a:p>
            <a:pPr marL="342900" indent="-342900">
              <a:buFont typeface="Arial" panose="020B0604020202020204" pitchFamily="34" charset="0"/>
              <a:buChar char="•"/>
            </a:pPr>
            <a:r>
              <a:rPr lang="fr-CA" dirty="0"/>
              <a:t>Autres…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614258"/>
            <a:ext cx="1993404" cy="1993404"/>
          </a:xfrm>
          <a:prstGeom prst="rect">
            <a:avLst/>
          </a:prstGeom>
        </p:spPr>
      </p:pic>
    </p:spTree>
    <p:extLst>
      <p:ext uri="{BB962C8B-B14F-4D97-AF65-F5344CB8AC3E}">
        <p14:creationId xmlns:p14="http://schemas.microsoft.com/office/powerpoint/2010/main" val="96759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urs Modèle HEC" id="{DA0411AC-B955-4A98-BFC4-78C58F25A17E}" vid="{C17EC36F-ED7B-4B60-BEF7-17B79BB2103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Cours Modèle HEC</Template>
  <TotalTime>1377</TotalTime>
  <Words>885</Words>
  <Application>Microsoft Office PowerPoint</Application>
  <PresentationFormat>Affichage à l'écran (4:3)</PresentationFormat>
  <Paragraphs>211</Paragraphs>
  <Slides>23</Slides>
  <Notes>10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3" baseType="lpstr">
      <vt:lpstr>ＭＳ Ｐゴシック</vt:lpstr>
      <vt:lpstr>Arial</vt:lpstr>
      <vt:lpstr>Calibri</vt:lpstr>
      <vt:lpstr>Futura Bk BT</vt:lpstr>
      <vt:lpstr>Helvetica</vt:lpstr>
      <vt:lpstr>Times New Roman</vt:lpstr>
      <vt:lpstr>Verdana</vt:lpstr>
      <vt:lpstr>Wingdings</vt:lpstr>
      <vt:lpstr>Thème Office</vt:lpstr>
      <vt:lpstr>CorelDRAW!</vt:lpstr>
      <vt:lpstr>Webinaire 6: La résolution des conflits</vt:lpstr>
      <vt:lpstr>Le conflit</vt:lpstr>
      <vt:lpstr>LA PERCEPTION DU CONFLIT</vt:lpstr>
      <vt:lpstr>LES NON-DITS</vt:lpstr>
      <vt:lpstr>Le conflit dans le milieu culturel</vt:lpstr>
      <vt:lpstr>UN ÉQUILIBRE DÉLICAT</vt:lpstr>
      <vt:lpstr>LES ÉTAPES DE LA RÉSOLUTION DE CONFLIT</vt:lpstr>
      <vt:lpstr>La gestion des émotions</vt:lpstr>
      <vt:lpstr>La défensive</vt:lpstr>
      <vt:lpstr>LE DISCOURS INTÉRIEUR</vt:lpstr>
      <vt:lpstr>EXEMPLE DE DISCOURS INTÉRIEURS DISCORDANTS</vt:lpstr>
      <vt:lpstr>DESCENDRE L’ÉCHELLE</vt:lpstr>
      <vt:lpstr>Présentation PowerPoint</vt:lpstr>
      <vt:lpstr>L’IDENTIFICATION DES BESOINS RÉELS</vt:lpstr>
      <vt:lpstr>LA RECHERCHE DE SOLUTIONS</vt:lpstr>
      <vt:lpstr>SONDAGE</vt:lpstr>
      <vt:lpstr>LA MÉDIATION</vt:lpstr>
      <vt:lpstr>ET SURTOUT, ÉVITER… Le triangle dramatique</vt:lpstr>
      <vt:lpstr>LA PRÉVENTION DES CONFLITS</vt:lpstr>
      <vt:lpstr>Pour plus d’informations</vt:lpstr>
      <vt:lpstr>Prochaine rencontre mentors-mentorés</vt:lpstr>
      <vt:lpstr>Sondage rapide</vt:lpstr>
      <vt:lpstr>Présentation PowerPoint</vt:lpstr>
    </vt:vector>
  </TitlesOfParts>
  <Company>HEC Montreal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Webinaire 1: La relation mentorale</dc:title>
  <dc:creator>andre courchesne</dc:creator>
  <cp:lastModifiedBy>André Courchesne</cp:lastModifiedBy>
  <cp:revision>91</cp:revision>
  <cp:lastPrinted>2017-10-13T18:15:37Z</cp:lastPrinted>
  <dcterms:created xsi:type="dcterms:W3CDTF">2017-04-13T14:49:39Z</dcterms:created>
  <dcterms:modified xsi:type="dcterms:W3CDTF">2017-10-13T20:36:06Z</dcterms:modified>
</cp:coreProperties>
</file>